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3"/>
  </p:notesMasterIdLst>
  <p:sldIdLst>
    <p:sldId id="265" r:id="rId2"/>
    <p:sldId id="274" r:id="rId3"/>
    <p:sldId id="275" r:id="rId4"/>
    <p:sldId id="256" r:id="rId5"/>
    <p:sldId id="279" r:id="rId6"/>
    <p:sldId id="285" r:id="rId7"/>
    <p:sldId id="286" r:id="rId8"/>
    <p:sldId id="292" r:id="rId9"/>
    <p:sldId id="288" r:id="rId10"/>
    <p:sldId id="289" r:id="rId11"/>
    <p:sldId id="290" r:id="rId12"/>
    <p:sldId id="291" r:id="rId13"/>
    <p:sldId id="293" r:id="rId14"/>
    <p:sldId id="277" r:id="rId15"/>
    <p:sldId id="281" r:id="rId16"/>
    <p:sldId id="280" r:id="rId17"/>
    <p:sldId id="282" r:id="rId18"/>
    <p:sldId id="283" r:id="rId19"/>
    <p:sldId id="278" r:id="rId20"/>
    <p:sldId id="276" r:id="rId21"/>
    <p:sldId id="273" r:id="rId22"/>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hlia Laffey" initials="TL" lastIdx="1" clrIdx="0">
    <p:extLst>
      <p:ext uri="{19B8F6BF-5375-455C-9EA6-DF929625EA0E}">
        <p15:presenceInfo xmlns:p15="http://schemas.microsoft.com/office/powerpoint/2012/main" userId="S-1-5-21-262989725-1188962110-2763139796-173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3112A"/>
    <a:srgbClr val="990033"/>
    <a:srgbClr val="4B4B4D"/>
    <a:srgbClr val="792021"/>
    <a:srgbClr val="5D6307"/>
    <a:srgbClr val="85811F"/>
    <a:srgbClr val="C26C23"/>
    <a:srgbClr val="7A410B"/>
    <a:srgbClr val="F7941D"/>
    <a:srgbClr val="EEB6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3" d="100"/>
          <a:sy n="63" d="100"/>
        </p:scale>
        <p:origin x="7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7226245-CF8F-41A8-8C40-A952D6A112DF}" type="datetimeFigureOut">
              <a:rPr lang="en-GB" smtClean="0"/>
              <a:t>21/03/2024</a:t>
            </a:fld>
            <a:endParaRPr lang="en-GB"/>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9EC83B5-0046-4705-9217-7CF46F4169FF}" type="slidenum">
              <a:rPr lang="en-GB" smtClean="0"/>
              <a:t>‹#›</a:t>
            </a:fld>
            <a:endParaRPr lang="en-GB"/>
          </a:p>
        </p:txBody>
      </p:sp>
    </p:spTree>
    <p:extLst>
      <p:ext uri="{BB962C8B-B14F-4D97-AF65-F5344CB8AC3E}">
        <p14:creationId xmlns:p14="http://schemas.microsoft.com/office/powerpoint/2010/main" val="80706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Check the user permissions, you may have been set up without permission to submit.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Organisations or individuals without an ABN are currently not able to create a </a:t>
            </a:r>
            <a:r>
              <a:rPr lang="en-AU" dirty="0" err="1" smtClean="0"/>
              <a:t>SmartyFile</a:t>
            </a:r>
            <a:r>
              <a:rPr lang="en-AU" dirty="0" smtClean="0"/>
              <a:t> organisation profile. However, if you want to provide a partner access to applications, you can add that user as a Contributor, providing limited access if edit permission is required, or as a Viewer/Analyst if they simply need to view applications. You can also create a custom role if those permissions do not suit.</a:t>
            </a:r>
            <a:endParaRPr lang="en-AU" dirty="0" smtClean="0">
              <a:solidFill>
                <a:srgbClr val="4B4B4D"/>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B9EC83B5-0046-4705-9217-7CF46F4169FF}" type="slidenum">
              <a:rPr lang="en-GB" smtClean="0"/>
              <a:t>19</a:t>
            </a:fld>
            <a:endParaRPr lang="en-GB"/>
          </a:p>
        </p:txBody>
      </p:sp>
    </p:spTree>
    <p:extLst>
      <p:ext uri="{BB962C8B-B14F-4D97-AF65-F5344CB8AC3E}">
        <p14:creationId xmlns:p14="http://schemas.microsoft.com/office/powerpoint/2010/main" val="4169570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64" b="9812"/>
          <a:stretch/>
        </p:blipFill>
        <p:spPr>
          <a:xfrm>
            <a:off x="0" y="-457199"/>
            <a:ext cx="12202510" cy="7341475"/>
          </a:xfrm>
          <a:prstGeom prst="rect">
            <a:avLst/>
          </a:prstGeom>
        </p:spPr>
      </p:pic>
      <p:sp>
        <p:nvSpPr>
          <p:cNvPr id="7" name="Rectangle 6"/>
          <p:cNvSpPr/>
          <p:nvPr userDrawn="1"/>
        </p:nvSpPr>
        <p:spPr>
          <a:xfrm>
            <a:off x="0" y="987972"/>
            <a:ext cx="6705599" cy="1597573"/>
          </a:xfrm>
          <a:prstGeom prst="rect">
            <a:avLst/>
          </a:prstGeom>
          <a:gradFill flip="none" rotWithShape="1">
            <a:gsLst>
              <a:gs pos="8000">
                <a:srgbClr val="792021"/>
              </a:gs>
              <a:gs pos="89000">
                <a:srgbClr val="792021"/>
              </a:gs>
              <a:gs pos="0">
                <a:srgbClr val="5C140C"/>
              </a:gs>
              <a:gs pos="100000">
                <a:srgbClr val="5C140C"/>
              </a:gs>
              <a:gs pos="50000">
                <a:srgbClr val="A3112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userDrawn="1"/>
        </p:nvSpPr>
        <p:spPr>
          <a:xfrm>
            <a:off x="357166" y="1124605"/>
            <a:ext cx="5864957" cy="1421928"/>
          </a:xfrm>
          <a:prstGeom prst="rect">
            <a:avLst/>
          </a:prstGeom>
          <a:noFill/>
        </p:spPr>
        <p:txBody>
          <a:bodyPr wrap="square" rtlCol="0" anchor="ctr" anchorCtr="0">
            <a:normAutofit fontScale="85000" lnSpcReduction="10000"/>
          </a:bodyPr>
          <a:lstStyle/>
          <a:p>
            <a:pPr>
              <a:lnSpc>
                <a:spcPct val="90000"/>
              </a:lnSpc>
            </a:pPr>
            <a:r>
              <a:rPr lang="en-AU" sz="4800" b="1" dirty="0" smtClean="0">
                <a:solidFill>
                  <a:schemeClr val="bg1"/>
                </a:solidFill>
                <a:latin typeface="Arial" panose="020B0604020202020204" pitchFamily="34" charset="0"/>
                <a:cs typeface="Arial" panose="020B0604020202020204" pitchFamily="34" charset="0"/>
              </a:rPr>
              <a:t>Insert title here, adjust text box as required</a:t>
            </a:r>
          </a:p>
        </p:txBody>
      </p:sp>
      <p:grpSp>
        <p:nvGrpSpPr>
          <p:cNvPr id="9" name="Group 8"/>
          <p:cNvGrpSpPr/>
          <p:nvPr userDrawn="1"/>
        </p:nvGrpSpPr>
        <p:grpSpPr>
          <a:xfrm>
            <a:off x="5223641" y="5770179"/>
            <a:ext cx="6637048" cy="716171"/>
            <a:chOff x="5187512" y="5801713"/>
            <a:chExt cx="6637048" cy="716171"/>
          </a:xfrm>
          <a:effectLst>
            <a:outerShdw blurRad="292100" algn="ctr" rotWithShape="0">
              <a:prstClr val="black"/>
            </a:outerShdw>
          </a:effectLst>
        </p:grpSpPr>
        <p:sp>
          <p:nvSpPr>
            <p:cNvPr id="10" name="TextBox 9"/>
            <p:cNvSpPr txBox="1"/>
            <p:nvPr/>
          </p:nvSpPr>
          <p:spPr>
            <a:xfrm>
              <a:off x="5187512" y="5964622"/>
              <a:ext cx="3636581" cy="369332"/>
            </a:xfrm>
            <a:prstGeom prst="rect">
              <a:avLst/>
            </a:prstGeom>
            <a:noFill/>
          </p:spPr>
          <p:txBody>
            <a:bodyPr wrap="square" rtlCol="0">
              <a:spAutoFit/>
            </a:bodyPr>
            <a:lstStyle/>
            <a:p>
              <a:pPr algn="r"/>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Honour Avenue, Macedon</a:t>
              </a:r>
              <a:endParaRPr lang="en-GB" i="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817" y="5885793"/>
              <a:ext cx="2424743" cy="632091"/>
            </a:xfrm>
            <a:prstGeom prst="rect">
              <a:avLst/>
            </a:prstGeom>
          </p:spPr>
        </p:pic>
        <p:cxnSp>
          <p:nvCxnSpPr>
            <p:cNvPr id="12" name="Straight Connector 11"/>
            <p:cNvCxnSpPr/>
            <p:nvPr/>
          </p:nvCxnSpPr>
          <p:spPr>
            <a:xfrm>
              <a:off x="9070427" y="5801713"/>
              <a:ext cx="0" cy="695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userDrawn="1"/>
        </p:nvSpPr>
        <p:spPr>
          <a:xfrm>
            <a:off x="1" y="2585546"/>
            <a:ext cx="6474372" cy="5600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userDrawn="1"/>
        </p:nvSpPr>
        <p:spPr>
          <a:xfrm>
            <a:off x="357166" y="2620104"/>
            <a:ext cx="5864957" cy="483477"/>
          </a:xfrm>
          <a:prstGeom prst="rect">
            <a:avLst/>
          </a:prstGeom>
          <a:noFill/>
        </p:spPr>
        <p:txBody>
          <a:bodyPr wrap="square" rtlCol="0" anchor="ctr" anchorCtr="0">
            <a:normAutofit/>
          </a:bodyPr>
          <a:lstStyle/>
          <a:p>
            <a:pPr>
              <a:lnSpc>
                <a:spcPct val="90000"/>
              </a:lnSpc>
            </a:pPr>
            <a:r>
              <a:rPr lang="en-AU" sz="2400" b="1" dirty="0" smtClean="0">
                <a:solidFill>
                  <a:srgbClr val="792021"/>
                </a:solidFill>
                <a:latin typeface="Arial" panose="020B0604020202020204" pitchFamily="34" charset="0"/>
                <a:cs typeface="Arial" panose="020B0604020202020204" pitchFamily="34" charset="0"/>
              </a:rPr>
              <a:t>Subtitle goes here, Day Month Year</a:t>
            </a:r>
          </a:p>
        </p:txBody>
      </p:sp>
    </p:spTree>
    <p:extLst>
      <p:ext uri="{BB962C8B-B14F-4D97-AF65-F5344CB8AC3E}">
        <p14:creationId xmlns:p14="http://schemas.microsoft.com/office/powerpoint/2010/main" val="31842359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35DDBE-AF22-4669-8BFF-65E946B34FE2}" type="datetimeFigureOut">
              <a:rPr lang="en-GB" smtClean="0"/>
              <a:t>21/03/2024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046C4C3-6212-4A84-A630-1FF57FD74409}" type="slidenum">
              <a:rPr lang="en-GB" smtClean="0"/>
              <a:t>‹#›</a:t>
            </a:fld>
            <a:endParaRPr lang="en-GB" dirty="0"/>
          </a:p>
        </p:txBody>
      </p:sp>
    </p:spTree>
    <p:extLst>
      <p:ext uri="{BB962C8B-B14F-4D97-AF65-F5344CB8AC3E}">
        <p14:creationId xmlns:p14="http://schemas.microsoft.com/office/powerpoint/2010/main" val="26603757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35DDBE-AF22-4669-8BFF-65E946B34FE2}" type="datetimeFigureOut">
              <a:rPr lang="en-GB" smtClean="0"/>
              <a:t>21/03/2024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046C4C3-6212-4A84-A630-1FF57FD74409}" type="slidenum">
              <a:rPr lang="en-GB" smtClean="0"/>
              <a:t>‹#›</a:t>
            </a:fld>
            <a:endParaRPr lang="en-GB" dirty="0"/>
          </a:p>
        </p:txBody>
      </p:sp>
    </p:spTree>
    <p:extLst>
      <p:ext uri="{BB962C8B-B14F-4D97-AF65-F5344CB8AC3E}">
        <p14:creationId xmlns:p14="http://schemas.microsoft.com/office/powerpoint/2010/main" val="37088891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35DDBE-AF22-4669-8BFF-65E946B34FE2}" type="datetimeFigureOut">
              <a:rPr lang="en-GB" smtClean="0"/>
              <a:t>21/03/2024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046C4C3-6212-4A84-A630-1FF57FD74409}" type="slidenum">
              <a:rPr lang="en-GB" smtClean="0"/>
              <a:t>‹#›</a:t>
            </a:fld>
            <a:endParaRPr lang="en-GB" dirty="0"/>
          </a:p>
        </p:txBody>
      </p:sp>
    </p:spTree>
    <p:extLst>
      <p:ext uri="{BB962C8B-B14F-4D97-AF65-F5344CB8AC3E}">
        <p14:creationId xmlns:p14="http://schemas.microsoft.com/office/powerpoint/2010/main" val="31944200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87" t="4320" r="-125" b="10732"/>
          <a:stretch/>
        </p:blipFill>
        <p:spPr>
          <a:xfrm>
            <a:off x="-10510" y="-10510"/>
            <a:ext cx="12217750" cy="6905297"/>
          </a:xfrm>
          <a:prstGeom prst="rect">
            <a:avLst/>
          </a:prstGeom>
        </p:spPr>
      </p:pic>
      <p:sp>
        <p:nvSpPr>
          <p:cNvPr id="6" name="Rectangle 5"/>
          <p:cNvSpPr/>
          <p:nvPr userDrawn="1"/>
        </p:nvSpPr>
        <p:spPr>
          <a:xfrm>
            <a:off x="6621517" y="0"/>
            <a:ext cx="5580991" cy="68947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userDrawn="1"/>
        </p:nvSpPr>
        <p:spPr>
          <a:xfrm>
            <a:off x="365105" y="5933088"/>
            <a:ext cx="3400232" cy="369332"/>
          </a:xfrm>
          <a:prstGeom prst="rect">
            <a:avLst/>
          </a:prstGeom>
          <a:noFill/>
          <a:effectLst>
            <a:outerShdw blurRad="266700" algn="ctr" rotWithShape="0">
              <a:prstClr val="black"/>
            </a:outerShdw>
          </a:effectLst>
        </p:spPr>
        <p:txBody>
          <a:bodyPr wrap="square" rtlCol="0">
            <a:spAutoFit/>
          </a:bodyPr>
          <a:lstStyle/>
          <a:p>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High Street, Lancefield</a:t>
            </a:r>
            <a:endParaRPr lang="en-GB" i="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0817" y="5854259"/>
            <a:ext cx="2415000" cy="632091"/>
          </a:xfrm>
          <a:prstGeom prst="rect">
            <a:avLst/>
          </a:prstGeom>
        </p:spPr>
      </p:pic>
      <p:sp>
        <p:nvSpPr>
          <p:cNvPr id="9" name="TextBox 8"/>
          <p:cNvSpPr txBox="1"/>
          <p:nvPr userDrawn="1"/>
        </p:nvSpPr>
        <p:spPr>
          <a:xfrm>
            <a:off x="7173082" y="5952435"/>
            <a:ext cx="1739031" cy="338554"/>
          </a:xfrm>
          <a:prstGeom prst="rect">
            <a:avLst/>
          </a:prstGeom>
          <a:noFill/>
        </p:spPr>
        <p:txBody>
          <a:bodyPr wrap="square" rtlCol="0">
            <a:spAutoFit/>
          </a:bodyPr>
          <a:lstStyle/>
          <a:p>
            <a:r>
              <a:rPr lang="en-AU" sz="1600" b="1" dirty="0" smtClean="0">
                <a:solidFill>
                  <a:srgbClr val="4B4B4D"/>
                </a:solidFill>
                <a:latin typeface="Arial" panose="020B0604020202020204" pitchFamily="34" charset="0"/>
                <a:cs typeface="Arial" panose="020B0604020202020204" pitchFamily="34" charset="0"/>
              </a:rPr>
              <a:t>mrsc.vic.gov.au</a:t>
            </a:r>
            <a:endParaRPr lang="en-GB" sz="1600" b="1" dirty="0">
              <a:solidFill>
                <a:srgbClr val="4B4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5251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86" t="7941" b="7489"/>
          <a:stretch/>
        </p:blipFill>
        <p:spPr>
          <a:xfrm>
            <a:off x="-10510" y="-10510"/>
            <a:ext cx="12220901" cy="6884276"/>
          </a:xfrm>
          <a:prstGeom prst="rect">
            <a:avLst/>
          </a:prstGeom>
        </p:spPr>
      </p:pic>
      <p:grpSp>
        <p:nvGrpSpPr>
          <p:cNvPr id="16" name="Group 15"/>
          <p:cNvGrpSpPr/>
          <p:nvPr userDrawn="1"/>
        </p:nvGrpSpPr>
        <p:grpSpPr>
          <a:xfrm>
            <a:off x="5459990" y="5770179"/>
            <a:ext cx="6400699" cy="716171"/>
            <a:chOff x="5423861" y="5801713"/>
            <a:chExt cx="6400699" cy="716171"/>
          </a:xfrm>
          <a:effectLst>
            <a:outerShdw blurRad="292100" algn="ctr" rotWithShape="0">
              <a:prstClr val="black"/>
            </a:outerShdw>
          </a:effectLst>
        </p:grpSpPr>
        <p:sp>
          <p:nvSpPr>
            <p:cNvPr id="17" name="TextBox 16"/>
            <p:cNvSpPr txBox="1"/>
            <p:nvPr/>
          </p:nvSpPr>
          <p:spPr>
            <a:xfrm>
              <a:off x="5423861" y="5964622"/>
              <a:ext cx="3400232" cy="369332"/>
            </a:xfrm>
            <a:prstGeom prst="rect">
              <a:avLst/>
            </a:prstGeom>
            <a:noFill/>
          </p:spPr>
          <p:txBody>
            <a:bodyPr wrap="square" rtlCol="0">
              <a:spAutoFit/>
            </a:bodyPr>
            <a:lstStyle/>
            <a:p>
              <a:pPr algn="r"/>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Mount</a:t>
              </a:r>
              <a:r>
                <a:rPr lang="en-AU"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Macedon</a:t>
              </a:r>
              <a:endParaRPr lang="en-GB" i="1" dirty="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817" y="5885793"/>
              <a:ext cx="2424743" cy="632091"/>
            </a:xfrm>
            <a:prstGeom prst="rect">
              <a:avLst/>
            </a:prstGeom>
          </p:spPr>
        </p:pic>
        <p:cxnSp>
          <p:nvCxnSpPr>
            <p:cNvPr id="19" name="Straight Connector 18"/>
            <p:cNvCxnSpPr/>
            <p:nvPr/>
          </p:nvCxnSpPr>
          <p:spPr>
            <a:xfrm>
              <a:off x="9070427" y="5801713"/>
              <a:ext cx="0" cy="695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userDrawn="1"/>
        </p:nvSpPr>
        <p:spPr>
          <a:xfrm>
            <a:off x="0" y="987972"/>
            <a:ext cx="6705599" cy="1597573"/>
          </a:xfrm>
          <a:prstGeom prst="rect">
            <a:avLst/>
          </a:prstGeom>
          <a:gradFill flip="none" rotWithShape="1">
            <a:gsLst>
              <a:gs pos="8000">
                <a:srgbClr val="792021"/>
              </a:gs>
              <a:gs pos="89000">
                <a:srgbClr val="792021"/>
              </a:gs>
              <a:gs pos="0">
                <a:srgbClr val="5C140C"/>
              </a:gs>
              <a:gs pos="100000">
                <a:srgbClr val="5C140C"/>
              </a:gs>
              <a:gs pos="50000">
                <a:srgbClr val="A3112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userDrawn="1"/>
        </p:nvSpPr>
        <p:spPr>
          <a:xfrm>
            <a:off x="357166" y="1124605"/>
            <a:ext cx="5864957" cy="1421928"/>
          </a:xfrm>
          <a:prstGeom prst="rect">
            <a:avLst/>
          </a:prstGeom>
          <a:noFill/>
        </p:spPr>
        <p:txBody>
          <a:bodyPr wrap="square" rtlCol="0" anchor="ctr" anchorCtr="0">
            <a:normAutofit fontScale="85000" lnSpcReduction="10000"/>
          </a:bodyPr>
          <a:lstStyle/>
          <a:p>
            <a:pPr>
              <a:lnSpc>
                <a:spcPct val="90000"/>
              </a:lnSpc>
            </a:pPr>
            <a:r>
              <a:rPr lang="en-AU" sz="4800" b="1" dirty="0" smtClean="0">
                <a:solidFill>
                  <a:schemeClr val="bg1"/>
                </a:solidFill>
                <a:latin typeface="Arial" panose="020B0604020202020204" pitchFamily="34" charset="0"/>
                <a:cs typeface="Arial" panose="020B0604020202020204" pitchFamily="34" charset="0"/>
              </a:rPr>
              <a:t>Insert title here, adjust text box as required</a:t>
            </a:r>
          </a:p>
        </p:txBody>
      </p:sp>
      <p:sp>
        <p:nvSpPr>
          <p:cNvPr id="13" name="Rectangle 12"/>
          <p:cNvSpPr/>
          <p:nvPr userDrawn="1"/>
        </p:nvSpPr>
        <p:spPr>
          <a:xfrm>
            <a:off x="1" y="2585546"/>
            <a:ext cx="6474372" cy="5600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userDrawn="1"/>
        </p:nvSpPr>
        <p:spPr>
          <a:xfrm>
            <a:off x="357166" y="2620104"/>
            <a:ext cx="5864957" cy="483477"/>
          </a:xfrm>
          <a:prstGeom prst="rect">
            <a:avLst/>
          </a:prstGeom>
          <a:noFill/>
        </p:spPr>
        <p:txBody>
          <a:bodyPr wrap="square" rtlCol="0" anchor="ctr" anchorCtr="0">
            <a:normAutofit/>
          </a:bodyPr>
          <a:lstStyle/>
          <a:p>
            <a:pPr>
              <a:lnSpc>
                <a:spcPct val="90000"/>
              </a:lnSpc>
            </a:pPr>
            <a:r>
              <a:rPr lang="en-AU" sz="2400" b="1" dirty="0" smtClean="0">
                <a:solidFill>
                  <a:srgbClr val="792021"/>
                </a:solidFill>
                <a:latin typeface="Arial" panose="020B0604020202020204" pitchFamily="34" charset="0"/>
                <a:cs typeface="Arial" panose="020B0604020202020204" pitchFamily="34" charset="0"/>
              </a:rPr>
              <a:t>Subtitle goes here, Day Month Year</a:t>
            </a:r>
          </a:p>
        </p:txBody>
      </p:sp>
    </p:spTree>
    <p:extLst>
      <p:ext uri="{BB962C8B-B14F-4D97-AF65-F5344CB8AC3E}">
        <p14:creationId xmlns:p14="http://schemas.microsoft.com/office/powerpoint/2010/main" val="17454073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 t="8301" b="7408"/>
          <a:stretch/>
        </p:blipFill>
        <p:spPr>
          <a:xfrm>
            <a:off x="-31531" y="-21020"/>
            <a:ext cx="12375931" cy="6936828"/>
          </a:xfrm>
          <a:prstGeom prst="rect">
            <a:avLst/>
          </a:prstGeom>
        </p:spPr>
      </p:pic>
      <p:grpSp>
        <p:nvGrpSpPr>
          <p:cNvPr id="9" name="Group 8"/>
          <p:cNvGrpSpPr/>
          <p:nvPr userDrawn="1"/>
        </p:nvGrpSpPr>
        <p:grpSpPr>
          <a:xfrm>
            <a:off x="4513811" y="5770179"/>
            <a:ext cx="7346878" cy="716171"/>
            <a:chOff x="4477682" y="5801713"/>
            <a:chExt cx="7346878" cy="716171"/>
          </a:xfrm>
          <a:effectLst>
            <a:outerShdw blurRad="292100" algn="ctr" rotWithShape="0">
              <a:prstClr val="black"/>
            </a:outerShdw>
          </a:effectLst>
        </p:grpSpPr>
        <p:sp>
          <p:nvSpPr>
            <p:cNvPr id="10" name="TextBox 9"/>
            <p:cNvSpPr txBox="1"/>
            <p:nvPr/>
          </p:nvSpPr>
          <p:spPr>
            <a:xfrm>
              <a:off x="4477682" y="5964622"/>
              <a:ext cx="4346411" cy="369332"/>
            </a:xfrm>
            <a:prstGeom prst="rect">
              <a:avLst/>
            </a:prstGeom>
            <a:noFill/>
          </p:spPr>
          <p:txBody>
            <a:bodyPr wrap="square" rtlCol="0">
              <a:spAutoFit/>
            </a:bodyPr>
            <a:lstStyle/>
            <a:p>
              <a:pPr algn="r"/>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a:solidFill>
                    <a:schemeClr val="bg1"/>
                  </a:solidFill>
                  <a:latin typeface="Arial" panose="020B0604020202020204" pitchFamily="34" charset="0"/>
                  <a:cs typeface="Arial" panose="020B0604020202020204" pitchFamily="34" charset="0"/>
                </a:rPr>
                <a:t>Camel’s </a:t>
              </a:r>
              <a:r>
                <a:rPr lang="en-AU" i="1" dirty="0" smtClean="0">
                  <a:solidFill>
                    <a:schemeClr val="bg1"/>
                  </a:solidFill>
                  <a:latin typeface="Arial" panose="020B0604020202020204" pitchFamily="34" charset="0"/>
                  <a:cs typeface="Arial" panose="020B0604020202020204" pitchFamily="34" charset="0"/>
                </a:rPr>
                <a:t>Hump,</a:t>
              </a:r>
              <a:r>
                <a:rPr lang="en-GB" i="1"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Mount Macedon</a:t>
              </a:r>
              <a:endParaRPr lang="en-GB" i="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817" y="5885793"/>
              <a:ext cx="2424743" cy="632091"/>
            </a:xfrm>
            <a:prstGeom prst="rect">
              <a:avLst/>
            </a:prstGeom>
          </p:spPr>
        </p:pic>
        <p:cxnSp>
          <p:nvCxnSpPr>
            <p:cNvPr id="12" name="Straight Connector 11"/>
            <p:cNvCxnSpPr/>
            <p:nvPr/>
          </p:nvCxnSpPr>
          <p:spPr>
            <a:xfrm>
              <a:off x="9070427" y="5801713"/>
              <a:ext cx="0" cy="695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userDrawn="1"/>
        </p:nvSpPr>
        <p:spPr>
          <a:xfrm>
            <a:off x="0" y="987972"/>
            <a:ext cx="6705599" cy="1597573"/>
          </a:xfrm>
          <a:prstGeom prst="rect">
            <a:avLst/>
          </a:prstGeom>
          <a:gradFill flip="none" rotWithShape="1">
            <a:gsLst>
              <a:gs pos="8000">
                <a:srgbClr val="792021"/>
              </a:gs>
              <a:gs pos="89000">
                <a:srgbClr val="792021"/>
              </a:gs>
              <a:gs pos="0">
                <a:srgbClr val="5C140C"/>
              </a:gs>
              <a:gs pos="100000">
                <a:srgbClr val="5C140C"/>
              </a:gs>
              <a:gs pos="50000">
                <a:srgbClr val="A3112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userDrawn="1"/>
        </p:nvSpPr>
        <p:spPr>
          <a:xfrm>
            <a:off x="357166" y="1124605"/>
            <a:ext cx="5864957" cy="1421928"/>
          </a:xfrm>
          <a:prstGeom prst="rect">
            <a:avLst/>
          </a:prstGeom>
          <a:noFill/>
        </p:spPr>
        <p:txBody>
          <a:bodyPr wrap="square" rtlCol="0" anchor="ctr" anchorCtr="0">
            <a:normAutofit fontScale="85000" lnSpcReduction="10000"/>
          </a:bodyPr>
          <a:lstStyle/>
          <a:p>
            <a:pPr>
              <a:lnSpc>
                <a:spcPct val="90000"/>
              </a:lnSpc>
            </a:pPr>
            <a:r>
              <a:rPr lang="en-AU" sz="4800" b="1" dirty="0" smtClean="0">
                <a:solidFill>
                  <a:schemeClr val="bg1"/>
                </a:solidFill>
                <a:latin typeface="Arial" panose="020B0604020202020204" pitchFamily="34" charset="0"/>
                <a:cs typeface="Arial" panose="020B0604020202020204" pitchFamily="34" charset="0"/>
              </a:rPr>
              <a:t>Insert title here, adjust text box as required</a:t>
            </a:r>
          </a:p>
        </p:txBody>
      </p:sp>
      <p:sp>
        <p:nvSpPr>
          <p:cNvPr id="13" name="Rectangle 12"/>
          <p:cNvSpPr/>
          <p:nvPr userDrawn="1"/>
        </p:nvSpPr>
        <p:spPr>
          <a:xfrm>
            <a:off x="1" y="2585546"/>
            <a:ext cx="6474372" cy="5600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userDrawn="1"/>
        </p:nvSpPr>
        <p:spPr>
          <a:xfrm>
            <a:off x="357166" y="2620104"/>
            <a:ext cx="5864957" cy="483477"/>
          </a:xfrm>
          <a:prstGeom prst="rect">
            <a:avLst/>
          </a:prstGeom>
          <a:noFill/>
        </p:spPr>
        <p:txBody>
          <a:bodyPr wrap="square" rtlCol="0" anchor="ctr" anchorCtr="0">
            <a:normAutofit/>
          </a:bodyPr>
          <a:lstStyle/>
          <a:p>
            <a:pPr>
              <a:lnSpc>
                <a:spcPct val="90000"/>
              </a:lnSpc>
            </a:pPr>
            <a:r>
              <a:rPr lang="en-AU" sz="2400" b="1" dirty="0" smtClean="0">
                <a:solidFill>
                  <a:srgbClr val="792021"/>
                </a:solidFill>
                <a:latin typeface="Arial" panose="020B0604020202020204" pitchFamily="34" charset="0"/>
                <a:cs typeface="Arial" panose="020B0604020202020204" pitchFamily="34" charset="0"/>
              </a:rPr>
              <a:t>Subtitle goes here, Day Month Year</a:t>
            </a:r>
          </a:p>
        </p:txBody>
      </p:sp>
    </p:spTree>
    <p:extLst>
      <p:ext uri="{BB962C8B-B14F-4D97-AF65-F5344CB8AC3E}">
        <p14:creationId xmlns:p14="http://schemas.microsoft.com/office/powerpoint/2010/main" val="41453197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7638"/>
          <a:stretch/>
        </p:blipFill>
        <p:spPr>
          <a:xfrm>
            <a:off x="0" y="-643869"/>
            <a:ext cx="12192000" cy="7507124"/>
          </a:xfrm>
          <a:prstGeom prst="rect">
            <a:avLst/>
          </a:prstGeom>
        </p:spPr>
      </p:pic>
      <p:grpSp>
        <p:nvGrpSpPr>
          <p:cNvPr id="9" name="Group 8"/>
          <p:cNvGrpSpPr/>
          <p:nvPr userDrawn="1"/>
        </p:nvGrpSpPr>
        <p:grpSpPr>
          <a:xfrm>
            <a:off x="5459990" y="5770179"/>
            <a:ext cx="6400699" cy="716171"/>
            <a:chOff x="5423861" y="5801713"/>
            <a:chExt cx="6400699" cy="716171"/>
          </a:xfrm>
          <a:effectLst>
            <a:outerShdw blurRad="292100" algn="ctr" rotWithShape="0">
              <a:prstClr val="black"/>
            </a:outerShdw>
          </a:effectLst>
        </p:grpSpPr>
        <p:sp>
          <p:nvSpPr>
            <p:cNvPr id="10" name="TextBox 9"/>
            <p:cNvSpPr txBox="1"/>
            <p:nvPr/>
          </p:nvSpPr>
          <p:spPr>
            <a:xfrm>
              <a:off x="5423861" y="5964622"/>
              <a:ext cx="3400232" cy="369332"/>
            </a:xfrm>
            <a:prstGeom prst="rect">
              <a:avLst/>
            </a:prstGeom>
            <a:noFill/>
          </p:spPr>
          <p:txBody>
            <a:bodyPr wrap="square" rtlCol="0">
              <a:spAutoFit/>
            </a:bodyPr>
            <a:lstStyle/>
            <a:p>
              <a:pPr algn="r"/>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Mount Macedon</a:t>
              </a:r>
              <a:endParaRPr lang="en-GB" i="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817" y="5885793"/>
              <a:ext cx="2424743" cy="632091"/>
            </a:xfrm>
            <a:prstGeom prst="rect">
              <a:avLst/>
            </a:prstGeom>
          </p:spPr>
        </p:pic>
        <p:cxnSp>
          <p:nvCxnSpPr>
            <p:cNvPr id="12" name="Straight Connector 11"/>
            <p:cNvCxnSpPr/>
            <p:nvPr/>
          </p:nvCxnSpPr>
          <p:spPr>
            <a:xfrm>
              <a:off x="9070427" y="5801713"/>
              <a:ext cx="0" cy="695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userDrawn="1"/>
        </p:nvSpPr>
        <p:spPr>
          <a:xfrm>
            <a:off x="0" y="987972"/>
            <a:ext cx="6705599" cy="1597573"/>
          </a:xfrm>
          <a:prstGeom prst="rect">
            <a:avLst/>
          </a:prstGeom>
          <a:gradFill flip="none" rotWithShape="1">
            <a:gsLst>
              <a:gs pos="8000">
                <a:srgbClr val="792021"/>
              </a:gs>
              <a:gs pos="89000">
                <a:srgbClr val="792021"/>
              </a:gs>
              <a:gs pos="0">
                <a:srgbClr val="5C140C"/>
              </a:gs>
              <a:gs pos="100000">
                <a:srgbClr val="5C140C"/>
              </a:gs>
              <a:gs pos="50000">
                <a:srgbClr val="A3112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userDrawn="1"/>
        </p:nvSpPr>
        <p:spPr>
          <a:xfrm>
            <a:off x="357166" y="1124605"/>
            <a:ext cx="5864957" cy="1421928"/>
          </a:xfrm>
          <a:prstGeom prst="rect">
            <a:avLst/>
          </a:prstGeom>
          <a:noFill/>
        </p:spPr>
        <p:txBody>
          <a:bodyPr wrap="square" rtlCol="0" anchor="ctr" anchorCtr="0">
            <a:normAutofit fontScale="85000" lnSpcReduction="10000"/>
          </a:bodyPr>
          <a:lstStyle/>
          <a:p>
            <a:pPr>
              <a:lnSpc>
                <a:spcPct val="90000"/>
              </a:lnSpc>
            </a:pPr>
            <a:r>
              <a:rPr lang="en-AU" sz="4800" b="1" dirty="0" smtClean="0">
                <a:solidFill>
                  <a:schemeClr val="bg1"/>
                </a:solidFill>
                <a:latin typeface="Arial" panose="020B0604020202020204" pitchFamily="34" charset="0"/>
                <a:cs typeface="Arial" panose="020B0604020202020204" pitchFamily="34" charset="0"/>
              </a:rPr>
              <a:t>Insert title here, adjust text box as required</a:t>
            </a:r>
          </a:p>
        </p:txBody>
      </p:sp>
      <p:sp>
        <p:nvSpPr>
          <p:cNvPr id="17" name="Rectangle 16"/>
          <p:cNvSpPr/>
          <p:nvPr userDrawn="1"/>
        </p:nvSpPr>
        <p:spPr>
          <a:xfrm>
            <a:off x="1" y="2585546"/>
            <a:ext cx="6474372" cy="5600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userDrawn="1"/>
        </p:nvSpPr>
        <p:spPr>
          <a:xfrm>
            <a:off x="357166" y="2620104"/>
            <a:ext cx="5864957" cy="483477"/>
          </a:xfrm>
          <a:prstGeom prst="rect">
            <a:avLst/>
          </a:prstGeom>
          <a:noFill/>
        </p:spPr>
        <p:txBody>
          <a:bodyPr wrap="square" rtlCol="0" anchor="ctr" anchorCtr="0">
            <a:normAutofit/>
          </a:bodyPr>
          <a:lstStyle/>
          <a:p>
            <a:pPr>
              <a:lnSpc>
                <a:spcPct val="90000"/>
              </a:lnSpc>
            </a:pPr>
            <a:r>
              <a:rPr lang="en-AU" sz="2400" b="1" dirty="0" smtClean="0">
                <a:solidFill>
                  <a:srgbClr val="792021"/>
                </a:solidFill>
                <a:latin typeface="Arial" panose="020B0604020202020204" pitchFamily="34" charset="0"/>
                <a:cs typeface="Arial" panose="020B0604020202020204" pitchFamily="34" charset="0"/>
              </a:rPr>
              <a:t>Subtitle goes here, Day Month Year</a:t>
            </a:r>
          </a:p>
        </p:txBody>
      </p:sp>
    </p:spTree>
    <p:extLst>
      <p:ext uri="{BB962C8B-B14F-4D97-AF65-F5344CB8AC3E}">
        <p14:creationId xmlns:p14="http://schemas.microsoft.com/office/powerpoint/2010/main" val="4194437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7488"/>
          <a:stretch/>
        </p:blipFill>
        <p:spPr>
          <a:xfrm>
            <a:off x="0" y="-656895"/>
            <a:ext cx="12210390" cy="7530661"/>
          </a:xfrm>
          <a:prstGeom prst="rect">
            <a:avLst/>
          </a:prstGeom>
        </p:spPr>
      </p:pic>
      <p:grpSp>
        <p:nvGrpSpPr>
          <p:cNvPr id="9" name="Group 8"/>
          <p:cNvGrpSpPr/>
          <p:nvPr userDrawn="1"/>
        </p:nvGrpSpPr>
        <p:grpSpPr>
          <a:xfrm>
            <a:off x="5459990" y="5770179"/>
            <a:ext cx="6400699" cy="716171"/>
            <a:chOff x="5423861" y="5801713"/>
            <a:chExt cx="6400699" cy="716171"/>
          </a:xfrm>
          <a:effectLst>
            <a:outerShdw blurRad="292100" algn="ctr" rotWithShape="0">
              <a:srgbClr val="5D6307"/>
            </a:outerShdw>
          </a:effectLst>
        </p:grpSpPr>
        <p:sp>
          <p:nvSpPr>
            <p:cNvPr id="10" name="TextBox 9"/>
            <p:cNvSpPr txBox="1"/>
            <p:nvPr/>
          </p:nvSpPr>
          <p:spPr>
            <a:xfrm>
              <a:off x="5423861" y="5964622"/>
              <a:ext cx="3400232" cy="369332"/>
            </a:xfrm>
            <a:prstGeom prst="rect">
              <a:avLst/>
            </a:prstGeom>
            <a:noFill/>
          </p:spPr>
          <p:txBody>
            <a:bodyPr wrap="square" rtlCol="0">
              <a:spAutoFit/>
            </a:bodyPr>
            <a:lstStyle/>
            <a:p>
              <a:pPr algn="r"/>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a:solidFill>
                    <a:schemeClr val="bg1"/>
                  </a:solidFill>
                  <a:latin typeface="Arial" panose="020B0604020202020204" pitchFamily="34" charset="0"/>
                  <a:cs typeface="Arial" panose="020B0604020202020204" pitchFamily="34" charset="0"/>
                </a:rPr>
                <a:t>Granite Hills, </a:t>
              </a:r>
              <a:r>
                <a:rPr lang="en-AU" i="1" dirty="0" smtClean="0">
                  <a:solidFill>
                    <a:schemeClr val="bg1"/>
                  </a:solidFill>
                  <a:latin typeface="Arial" panose="020B0604020202020204" pitchFamily="34" charset="0"/>
                  <a:cs typeface="Arial" panose="020B0604020202020204" pitchFamily="34" charset="0"/>
                </a:rPr>
                <a:t>Lancefield</a:t>
              </a:r>
              <a:endParaRPr lang="en-GB" i="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817" y="5885793"/>
              <a:ext cx="2424743" cy="632091"/>
            </a:xfrm>
            <a:prstGeom prst="rect">
              <a:avLst/>
            </a:prstGeom>
          </p:spPr>
        </p:pic>
        <p:cxnSp>
          <p:nvCxnSpPr>
            <p:cNvPr id="12" name="Straight Connector 11"/>
            <p:cNvCxnSpPr/>
            <p:nvPr/>
          </p:nvCxnSpPr>
          <p:spPr>
            <a:xfrm>
              <a:off x="9070427" y="5801713"/>
              <a:ext cx="0" cy="695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userDrawn="1"/>
        </p:nvSpPr>
        <p:spPr>
          <a:xfrm>
            <a:off x="0" y="987972"/>
            <a:ext cx="6705599" cy="1597573"/>
          </a:xfrm>
          <a:prstGeom prst="rect">
            <a:avLst/>
          </a:prstGeom>
          <a:gradFill flip="none" rotWithShape="1">
            <a:gsLst>
              <a:gs pos="8000">
                <a:srgbClr val="792021"/>
              </a:gs>
              <a:gs pos="89000">
                <a:srgbClr val="792021"/>
              </a:gs>
              <a:gs pos="0">
                <a:srgbClr val="5C140C"/>
              </a:gs>
              <a:gs pos="100000">
                <a:srgbClr val="5C140C"/>
              </a:gs>
              <a:gs pos="50000">
                <a:srgbClr val="A3112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userDrawn="1"/>
        </p:nvSpPr>
        <p:spPr>
          <a:xfrm>
            <a:off x="357166" y="1124605"/>
            <a:ext cx="5864957" cy="1421928"/>
          </a:xfrm>
          <a:prstGeom prst="rect">
            <a:avLst/>
          </a:prstGeom>
          <a:noFill/>
        </p:spPr>
        <p:txBody>
          <a:bodyPr wrap="square" rtlCol="0" anchor="ctr" anchorCtr="0">
            <a:normAutofit fontScale="85000" lnSpcReduction="10000"/>
          </a:bodyPr>
          <a:lstStyle/>
          <a:p>
            <a:pPr>
              <a:lnSpc>
                <a:spcPct val="90000"/>
              </a:lnSpc>
            </a:pPr>
            <a:r>
              <a:rPr lang="en-AU" sz="4800" b="1" dirty="0" smtClean="0">
                <a:solidFill>
                  <a:schemeClr val="bg1"/>
                </a:solidFill>
                <a:latin typeface="Arial" panose="020B0604020202020204" pitchFamily="34" charset="0"/>
                <a:cs typeface="Arial" panose="020B0604020202020204" pitchFamily="34" charset="0"/>
              </a:rPr>
              <a:t>Insert title here, adjust text box as required</a:t>
            </a:r>
          </a:p>
        </p:txBody>
      </p:sp>
      <p:sp>
        <p:nvSpPr>
          <p:cNvPr id="13" name="Rectangle 12"/>
          <p:cNvSpPr/>
          <p:nvPr userDrawn="1"/>
        </p:nvSpPr>
        <p:spPr>
          <a:xfrm>
            <a:off x="1" y="2585546"/>
            <a:ext cx="6474372" cy="5600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userDrawn="1"/>
        </p:nvSpPr>
        <p:spPr>
          <a:xfrm>
            <a:off x="357166" y="2620104"/>
            <a:ext cx="5864957" cy="483477"/>
          </a:xfrm>
          <a:prstGeom prst="rect">
            <a:avLst/>
          </a:prstGeom>
          <a:noFill/>
        </p:spPr>
        <p:txBody>
          <a:bodyPr wrap="square" rtlCol="0" anchor="ctr" anchorCtr="0">
            <a:normAutofit/>
          </a:bodyPr>
          <a:lstStyle/>
          <a:p>
            <a:pPr>
              <a:lnSpc>
                <a:spcPct val="90000"/>
              </a:lnSpc>
            </a:pPr>
            <a:r>
              <a:rPr lang="en-AU" sz="2400" b="1" dirty="0" smtClean="0">
                <a:solidFill>
                  <a:srgbClr val="792021"/>
                </a:solidFill>
                <a:latin typeface="Arial" panose="020B0604020202020204" pitchFamily="34" charset="0"/>
                <a:cs typeface="Arial" panose="020B0604020202020204" pitchFamily="34" charset="0"/>
              </a:rPr>
              <a:t>Subtitle goes here, Day Month Year</a:t>
            </a:r>
          </a:p>
        </p:txBody>
      </p:sp>
    </p:spTree>
    <p:extLst>
      <p:ext uri="{BB962C8B-B14F-4D97-AF65-F5344CB8AC3E}">
        <p14:creationId xmlns:p14="http://schemas.microsoft.com/office/powerpoint/2010/main" val="400276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7613"/>
          <a:stretch/>
        </p:blipFill>
        <p:spPr>
          <a:xfrm>
            <a:off x="0" y="-656469"/>
            <a:ext cx="12210390" cy="7519724"/>
          </a:xfrm>
          <a:prstGeom prst="rect">
            <a:avLst/>
          </a:prstGeom>
        </p:spPr>
      </p:pic>
      <p:grpSp>
        <p:nvGrpSpPr>
          <p:cNvPr id="9" name="Group 8"/>
          <p:cNvGrpSpPr/>
          <p:nvPr userDrawn="1"/>
        </p:nvGrpSpPr>
        <p:grpSpPr>
          <a:xfrm>
            <a:off x="5459990" y="5770179"/>
            <a:ext cx="6400699" cy="716171"/>
            <a:chOff x="5423861" y="5801713"/>
            <a:chExt cx="6400699" cy="716171"/>
          </a:xfrm>
          <a:effectLst>
            <a:outerShdw blurRad="292100" algn="ctr" rotWithShape="0">
              <a:srgbClr val="5D6307"/>
            </a:outerShdw>
          </a:effectLst>
        </p:grpSpPr>
        <p:sp>
          <p:nvSpPr>
            <p:cNvPr id="10" name="TextBox 9"/>
            <p:cNvSpPr txBox="1"/>
            <p:nvPr/>
          </p:nvSpPr>
          <p:spPr>
            <a:xfrm>
              <a:off x="5423861" y="5964622"/>
              <a:ext cx="3400232" cy="369332"/>
            </a:xfrm>
            <a:prstGeom prst="rect">
              <a:avLst/>
            </a:prstGeom>
            <a:noFill/>
          </p:spPr>
          <p:txBody>
            <a:bodyPr wrap="square" rtlCol="0">
              <a:spAutoFit/>
            </a:bodyPr>
            <a:lstStyle/>
            <a:p>
              <a:pPr algn="r"/>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a:solidFill>
                    <a:schemeClr val="bg1"/>
                  </a:solidFill>
                  <a:latin typeface="Arial" panose="020B0604020202020204" pitchFamily="34" charset="0"/>
                  <a:cs typeface="Arial" panose="020B0604020202020204" pitchFamily="34" charset="0"/>
                </a:rPr>
                <a:t>Granite </a:t>
              </a:r>
              <a:r>
                <a:rPr lang="en-AU" i="1" dirty="0" smtClean="0">
                  <a:solidFill>
                    <a:schemeClr val="bg1"/>
                  </a:solidFill>
                  <a:latin typeface="Arial" panose="020B0604020202020204" pitchFamily="34" charset="0"/>
                  <a:cs typeface="Arial" panose="020B0604020202020204" pitchFamily="34" charset="0"/>
                </a:rPr>
                <a:t>Hills, Lancefield </a:t>
              </a:r>
              <a:endParaRPr lang="en-GB" i="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817" y="5885793"/>
              <a:ext cx="2424743" cy="632091"/>
            </a:xfrm>
            <a:prstGeom prst="rect">
              <a:avLst/>
            </a:prstGeom>
          </p:spPr>
        </p:pic>
        <p:cxnSp>
          <p:nvCxnSpPr>
            <p:cNvPr id="12" name="Straight Connector 11"/>
            <p:cNvCxnSpPr/>
            <p:nvPr/>
          </p:nvCxnSpPr>
          <p:spPr>
            <a:xfrm>
              <a:off x="9070427" y="5801713"/>
              <a:ext cx="0" cy="695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userDrawn="1"/>
        </p:nvSpPr>
        <p:spPr>
          <a:xfrm>
            <a:off x="0" y="987972"/>
            <a:ext cx="6705599" cy="1597573"/>
          </a:xfrm>
          <a:prstGeom prst="rect">
            <a:avLst/>
          </a:prstGeom>
          <a:gradFill flip="none" rotWithShape="1">
            <a:gsLst>
              <a:gs pos="8000">
                <a:srgbClr val="792021"/>
              </a:gs>
              <a:gs pos="89000">
                <a:srgbClr val="792021"/>
              </a:gs>
              <a:gs pos="0">
                <a:srgbClr val="5C140C"/>
              </a:gs>
              <a:gs pos="100000">
                <a:srgbClr val="5C140C"/>
              </a:gs>
              <a:gs pos="50000">
                <a:srgbClr val="A3112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userDrawn="1"/>
        </p:nvSpPr>
        <p:spPr>
          <a:xfrm>
            <a:off x="357166" y="1124605"/>
            <a:ext cx="5864957" cy="1421928"/>
          </a:xfrm>
          <a:prstGeom prst="rect">
            <a:avLst/>
          </a:prstGeom>
          <a:noFill/>
        </p:spPr>
        <p:txBody>
          <a:bodyPr wrap="square" rtlCol="0" anchor="ctr" anchorCtr="0">
            <a:normAutofit fontScale="85000" lnSpcReduction="10000"/>
          </a:bodyPr>
          <a:lstStyle/>
          <a:p>
            <a:pPr>
              <a:lnSpc>
                <a:spcPct val="90000"/>
              </a:lnSpc>
            </a:pPr>
            <a:r>
              <a:rPr lang="en-AU" sz="4800" b="1" dirty="0" smtClean="0">
                <a:solidFill>
                  <a:schemeClr val="bg1"/>
                </a:solidFill>
                <a:latin typeface="Arial" panose="020B0604020202020204" pitchFamily="34" charset="0"/>
                <a:cs typeface="Arial" panose="020B0604020202020204" pitchFamily="34" charset="0"/>
              </a:rPr>
              <a:t>Insert title here, adjust text box as required</a:t>
            </a:r>
          </a:p>
        </p:txBody>
      </p:sp>
      <p:sp>
        <p:nvSpPr>
          <p:cNvPr id="13" name="Rectangle 12"/>
          <p:cNvSpPr/>
          <p:nvPr userDrawn="1"/>
        </p:nvSpPr>
        <p:spPr>
          <a:xfrm>
            <a:off x="1" y="2585546"/>
            <a:ext cx="6474372" cy="5600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userDrawn="1"/>
        </p:nvSpPr>
        <p:spPr>
          <a:xfrm>
            <a:off x="357166" y="2620104"/>
            <a:ext cx="5864957" cy="483477"/>
          </a:xfrm>
          <a:prstGeom prst="rect">
            <a:avLst/>
          </a:prstGeom>
          <a:noFill/>
        </p:spPr>
        <p:txBody>
          <a:bodyPr wrap="square" rtlCol="0" anchor="ctr" anchorCtr="0">
            <a:normAutofit/>
          </a:bodyPr>
          <a:lstStyle/>
          <a:p>
            <a:pPr>
              <a:lnSpc>
                <a:spcPct val="90000"/>
              </a:lnSpc>
            </a:pPr>
            <a:r>
              <a:rPr lang="en-AU" sz="2400" b="1" dirty="0" smtClean="0">
                <a:solidFill>
                  <a:srgbClr val="792021"/>
                </a:solidFill>
                <a:latin typeface="Arial" panose="020B0604020202020204" pitchFamily="34" charset="0"/>
                <a:cs typeface="Arial" panose="020B0604020202020204" pitchFamily="34" charset="0"/>
              </a:rPr>
              <a:t>Subtitle goes here, Day Month Year</a:t>
            </a:r>
          </a:p>
        </p:txBody>
      </p:sp>
    </p:spTree>
    <p:extLst>
      <p:ext uri="{BB962C8B-B14F-4D97-AF65-F5344CB8AC3E}">
        <p14:creationId xmlns:p14="http://schemas.microsoft.com/office/powerpoint/2010/main" val="14513529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7251"/>
          <a:stretch/>
        </p:blipFill>
        <p:spPr>
          <a:xfrm>
            <a:off x="0" y="-643869"/>
            <a:ext cx="12192000" cy="7538655"/>
          </a:xfrm>
          <a:prstGeom prst="rect">
            <a:avLst/>
          </a:prstGeom>
        </p:spPr>
      </p:pic>
      <p:grpSp>
        <p:nvGrpSpPr>
          <p:cNvPr id="9" name="Group 8"/>
          <p:cNvGrpSpPr/>
          <p:nvPr userDrawn="1"/>
        </p:nvGrpSpPr>
        <p:grpSpPr>
          <a:xfrm>
            <a:off x="5459990" y="5770179"/>
            <a:ext cx="6400699" cy="716171"/>
            <a:chOff x="5423861" y="5801713"/>
            <a:chExt cx="6400699" cy="716171"/>
          </a:xfrm>
          <a:effectLst>
            <a:outerShdw blurRad="292100" algn="ctr" rotWithShape="0">
              <a:prstClr val="black"/>
            </a:outerShdw>
          </a:effectLst>
        </p:grpSpPr>
        <p:sp>
          <p:nvSpPr>
            <p:cNvPr id="10" name="TextBox 9"/>
            <p:cNvSpPr txBox="1"/>
            <p:nvPr/>
          </p:nvSpPr>
          <p:spPr>
            <a:xfrm>
              <a:off x="5423861" y="5964622"/>
              <a:ext cx="3400232" cy="369332"/>
            </a:xfrm>
            <a:prstGeom prst="rect">
              <a:avLst/>
            </a:prstGeom>
            <a:noFill/>
          </p:spPr>
          <p:txBody>
            <a:bodyPr wrap="square" rtlCol="0">
              <a:spAutoFit/>
            </a:bodyPr>
            <a:lstStyle/>
            <a:p>
              <a:pPr algn="r"/>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Malmsbury</a:t>
              </a:r>
              <a:endParaRPr lang="en-GB" i="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817" y="5885793"/>
              <a:ext cx="2424743" cy="632091"/>
            </a:xfrm>
            <a:prstGeom prst="rect">
              <a:avLst/>
            </a:prstGeom>
          </p:spPr>
        </p:pic>
        <p:cxnSp>
          <p:nvCxnSpPr>
            <p:cNvPr id="12" name="Straight Connector 11"/>
            <p:cNvCxnSpPr/>
            <p:nvPr/>
          </p:nvCxnSpPr>
          <p:spPr>
            <a:xfrm>
              <a:off x="9070427" y="5801713"/>
              <a:ext cx="0" cy="695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userDrawn="1"/>
        </p:nvSpPr>
        <p:spPr>
          <a:xfrm>
            <a:off x="0" y="987972"/>
            <a:ext cx="6705599" cy="1597573"/>
          </a:xfrm>
          <a:prstGeom prst="rect">
            <a:avLst/>
          </a:prstGeom>
          <a:gradFill flip="none" rotWithShape="1">
            <a:gsLst>
              <a:gs pos="8000">
                <a:srgbClr val="792021"/>
              </a:gs>
              <a:gs pos="89000">
                <a:srgbClr val="792021"/>
              </a:gs>
              <a:gs pos="0">
                <a:srgbClr val="5C140C"/>
              </a:gs>
              <a:gs pos="100000">
                <a:srgbClr val="5C140C"/>
              </a:gs>
              <a:gs pos="50000">
                <a:srgbClr val="A3112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userDrawn="1"/>
        </p:nvSpPr>
        <p:spPr>
          <a:xfrm>
            <a:off x="357166" y="1124605"/>
            <a:ext cx="5864957" cy="1421928"/>
          </a:xfrm>
          <a:prstGeom prst="rect">
            <a:avLst/>
          </a:prstGeom>
          <a:noFill/>
        </p:spPr>
        <p:txBody>
          <a:bodyPr wrap="square" rtlCol="0" anchor="ctr" anchorCtr="0">
            <a:normAutofit fontScale="85000" lnSpcReduction="10000"/>
          </a:bodyPr>
          <a:lstStyle/>
          <a:p>
            <a:pPr>
              <a:lnSpc>
                <a:spcPct val="90000"/>
              </a:lnSpc>
            </a:pPr>
            <a:r>
              <a:rPr lang="en-AU" sz="4800" b="1" dirty="0" smtClean="0">
                <a:solidFill>
                  <a:schemeClr val="bg1"/>
                </a:solidFill>
                <a:latin typeface="Arial" panose="020B0604020202020204" pitchFamily="34" charset="0"/>
                <a:cs typeface="Arial" panose="020B0604020202020204" pitchFamily="34" charset="0"/>
              </a:rPr>
              <a:t>Insert title here, adjust text box as required</a:t>
            </a:r>
          </a:p>
        </p:txBody>
      </p:sp>
      <p:sp>
        <p:nvSpPr>
          <p:cNvPr id="13" name="Rectangle 12"/>
          <p:cNvSpPr/>
          <p:nvPr userDrawn="1"/>
        </p:nvSpPr>
        <p:spPr>
          <a:xfrm>
            <a:off x="1" y="2585546"/>
            <a:ext cx="6474372" cy="5600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userDrawn="1"/>
        </p:nvSpPr>
        <p:spPr>
          <a:xfrm>
            <a:off x="357166" y="2620104"/>
            <a:ext cx="5864957" cy="483477"/>
          </a:xfrm>
          <a:prstGeom prst="rect">
            <a:avLst/>
          </a:prstGeom>
          <a:noFill/>
        </p:spPr>
        <p:txBody>
          <a:bodyPr wrap="square" rtlCol="0" anchor="ctr" anchorCtr="0">
            <a:normAutofit/>
          </a:bodyPr>
          <a:lstStyle/>
          <a:p>
            <a:pPr>
              <a:lnSpc>
                <a:spcPct val="90000"/>
              </a:lnSpc>
            </a:pPr>
            <a:r>
              <a:rPr lang="en-AU" sz="2400" b="1" dirty="0" smtClean="0">
                <a:solidFill>
                  <a:srgbClr val="792021"/>
                </a:solidFill>
                <a:latin typeface="Arial" panose="020B0604020202020204" pitchFamily="34" charset="0"/>
                <a:cs typeface="Arial" panose="020B0604020202020204" pitchFamily="34" charset="0"/>
              </a:rPr>
              <a:t>Subtitle goes here, Day Month Year</a:t>
            </a:r>
          </a:p>
        </p:txBody>
      </p:sp>
    </p:spTree>
    <p:extLst>
      <p:ext uri="{BB962C8B-B14F-4D97-AF65-F5344CB8AC3E}">
        <p14:creationId xmlns:p14="http://schemas.microsoft.com/office/powerpoint/2010/main" val="285345096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AU" dirty="0" smtClean="0">
                <a:solidFill>
                  <a:srgbClr val="792021"/>
                </a:solidFill>
                <a:latin typeface="Arial" panose="020B0604020202020204" pitchFamily="34" charset="0"/>
                <a:cs typeface="Arial" panose="020B0604020202020204" pitchFamily="34" charset="0"/>
              </a:rPr>
              <a:t>Acknowledgement of Country </a:t>
            </a:r>
            <a:endParaRPr lang="en-GB"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AU" dirty="0" smtClean="0">
                <a:solidFill>
                  <a:srgbClr val="4B4B4D"/>
                </a:solidFill>
                <a:latin typeface="Arial" panose="020B0604020202020204" pitchFamily="34" charset="0"/>
                <a:cs typeface="Arial" panose="020B0604020202020204" pitchFamily="34" charset="0"/>
              </a:rPr>
              <a:t>Macedon Ranges Shire Council acknowledges the Dja Dja Wurrung, Taungurung and Wurundjeri Woi Wurrung Peoples as the Traditional Owners and Custodians of this land and waterways. Council recognises their living cultures and ongoing connection to Country and pays respect to their Elders past, and present.</a:t>
            </a:r>
          </a:p>
          <a:p>
            <a:endParaRPr lang="en-US" dirty="0" smtClean="0">
              <a:solidFill>
                <a:srgbClr val="4B4B4D"/>
              </a:solidFill>
              <a:latin typeface="Arial" panose="020B0604020202020204" pitchFamily="34" charset="0"/>
              <a:cs typeface="Arial" panose="020B0604020202020204" pitchFamily="34" charset="0"/>
            </a:endParaRPr>
          </a:p>
          <a:p>
            <a:r>
              <a:rPr lang="en-AU" dirty="0" smtClean="0">
                <a:solidFill>
                  <a:srgbClr val="4B4B4D"/>
                </a:solidFill>
                <a:latin typeface="Arial" panose="020B0604020202020204" pitchFamily="34" charset="0"/>
                <a:cs typeface="Arial" panose="020B0604020202020204" pitchFamily="34" charset="0"/>
              </a:rPr>
              <a:t>Council also acknowledges local Aboriginal and/or Torres Strait Islander residents of Macedon Ranges for their ongoing contribution to the diverse culture of our community.</a:t>
            </a:r>
          </a:p>
        </p:txBody>
      </p:sp>
      <p:pic>
        <p:nvPicPr>
          <p:cNvPr id="12" name="Picture Placeholder 4"/>
          <p:cNvPicPr>
            <a:picLocks noChangeAspect="1"/>
          </p:cNvPicPr>
          <p:nvPr userDrawn="1"/>
        </p:nvPicPr>
        <p:blipFill>
          <a:blip r:embed="rId2">
            <a:extLst>
              <a:ext uri="{28A0092B-C50C-407E-A947-70E740481C1C}">
                <a14:useLocalDpi xmlns:a14="http://schemas.microsoft.com/office/drawing/2010/main" val="0"/>
              </a:ext>
            </a:extLst>
          </a:blip>
          <a:srcRect t="22101" b="22101"/>
          <a:stretch>
            <a:fillRect/>
          </a:stretch>
        </p:blipFill>
        <p:spPr>
          <a:xfrm>
            <a:off x="5183188" y="987425"/>
            <a:ext cx="6172200" cy="4873625"/>
          </a:xfrm>
          <a:prstGeom prst="rect">
            <a:avLst/>
          </a:prstGeom>
        </p:spPr>
      </p:pic>
      <p:sp>
        <p:nvSpPr>
          <p:cNvPr id="13" name="TextBox 12"/>
          <p:cNvSpPr txBox="1"/>
          <p:nvPr userDrawn="1"/>
        </p:nvSpPr>
        <p:spPr>
          <a:xfrm>
            <a:off x="5091748" y="5940961"/>
            <a:ext cx="4884160" cy="307777"/>
          </a:xfrm>
          <a:prstGeom prst="rect">
            <a:avLst/>
          </a:prstGeom>
          <a:noFill/>
        </p:spPr>
        <p:txBody>
          <a:bodyPr wrap="square" rtlCol="0">
            <a:spAutoFit/>
          </a:bodyPr>
          <a:lstStyle/>
          <a:p>
            <a:r>
              <a:rPr lang="en-AU" sz="1400" b="1" dirty="0" smtClean="0">
                <a:solidFill>
                  <a:srgbClr val="4B4B4D"/>
                </a:solidFill>
                <a:latin typeface="Arial" panose="020B0604020202020204" pitchFamily="34" charset="0"/>
                <a:cs typeface="Arial" panose="020B0604020202020204" pitchFamily="34" charset="0"/>
              </a:rPr>
              <a:t>Artwork </a:t>
            </a:r>
            <a:r>
              <a:rPr lang="en-AU" sz="1400" dirty="0">
                <a:solidFill>
                  <a:srgbClr val="4B4B4D"/>
                </a:solidFill>
                <a:latin typeface="Arial" panose="020B0604020202020204" pitchFamily="34" charset="0"/>
                <a:cs typeface="Arial" panose="020B0604020202020204" pitchFamily="34" charset="0"/>
              </a:rPr>
              <a:t>by Taungurung artist Maddi Moser</a:t>
            </a:r>
            <a:endParaRPr lang="en-GB" sz="1400" dirty="0">
              <a:solidFill>
                <a:srgbClr val="4B4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3548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35DDBE-AF22-4669-8BFF-65E946B34FE2}" type="datetimeFigureOut">
              <a:rPr lang="en-GB" smtClean="0"/>
              <a:t>21/03/2024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046C4C3-6212-4A84-A630-1FF57FD74409}" type="slidenum">
              <a:rPr lang="en-GB" smtClean="0"/>
              <a:t>‹#›</a:t>
            </a:fld>
            <a:endParaRPr lang="en-GB" dirty="0"/>
          </a:p>
        </p:txBody>
      </p:sp>
      <p:sp>
        <p:nvSpPr>
          <p:cNvPr id="7"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8"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41917598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3112A"/>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C35DDBE-AF22-4669-8BFF-65E946B34FE2}" type="datetimeFigureOut">
              <a:rPr lang="en-GB" smtClean="0"/>
              <a:pPr/>
              <a:t>21/03/2024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046C4C3-6212-4A84-A630-1FF57FD74409}" type="slidenum">
              <a:rPr lang="en-GB" smtClean="0"/>
              <a:pPr/>
              <a:t>‹#›</a:t>
            </a:fld>
            <a:endParaRPr lang="en-GB" dirty="0"/>
          </a:p>
        </p:txBody>
      </p:sp>
    </p:spTree>
    <p:extLst>
      <p:ext uri="{BB962C8B-B14F-4D97-AF65-F5344CB8AC3E}">
        <p14:creationId xmlns:p14="http://schemas.microsoft.com/office/powerpoint/2010/main" val="18407372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1" r:id="rId9"/>
    <p:sldLayoutId id="2147483674" r:id="rId10"/>
    <p:sldLayoutId id="2147483675" r:id="rId11"/>
    <p:sldLayoutId id="2147483676" r:id="rId12"/>
    <p:sldLayoutId id="2147483690"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79202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B4B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B4B4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4B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4B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4B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hyperlink" Target="https://smartyfile.com.au/"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s://applicanthelp.smartygrants.com.au/smartyfile/"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mailto:MTelford@mrsc.vic.gov.au" TargetMode="External"/><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hyperlink" Target="mailto:kimcook@mrsc.vic.gov.au" TargetMode="External"/><Relationship Id="rId4" Type="http://schemas.openxmlformats.org/officeDocument/2006/relationships/hyperlink" Target="mailto:NPietruschka@mrsc.vic.gov.a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hyperlink" Target="../../../Grants/CFS%202024-25/Making%20your%20project%20more%20inclusive.pdf"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applicanthelp.smartygrants.com.au/applicant-faq%27s/" TargetMode="External"/><Relationship Id="rId2" Type="http://schemas.openxmlformats.org/officeDocument/2006/relationships/hyperlink" Target="http://applicanthelp.smartygrants.com.au/help-guide-for-applicants/"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987972"/>
            <a:ext cx="6705599" cy="1597573"/>
          </a:xfrm>
          <a:prstGeom prst="rect">
            <a:avLst/>
          </a:prstGeom>
          <a:gradFill flip="none" rotWithShape="1">
            <a:gsLst>
              <a:gs pos="8000">
                <a:srgbClr val="792021"/>
              </a:gs>
              <a:gs pos="89000">
                <a:srgbClr val="792021"/>
              </a:gs>
              <a:gs pos="0">
                <a:srgbClr val="5C140C"/>
              </a:gs>
              <a:gs pos="100000">
                <a:srgbClr val="5C140C"/>
              </a:gs>
              <a:gs pos="50000">
                <a:srgbClr val="A3112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357166" y="1124605"/>
            <a:ext cx="5864957" cy="1421928"/>
          </a:xfrm>
          <a:prstGeom prst="rect">
            <a:avLst/>
          </a:prstGeom>
          <a:noFill/>
        </p:spPr>
        <p:txBody>
          <a:bodyPr wrap="square" rtlCol="0" anchor="ctr" anchorCtr="0">
            <a:normAutofit fontScale="85000" lnSpcReduction="10000"/>
          </a:bodyPr>
          <a:lstStyle/>
          <a:p>
            <a:pPr>
              <a:lnSpc>
                <a:spcPct val="90000"/>
              </a:lnSpc>
            </a:pPr>
            <a:r>
              <a:rPr lang="en-AU" sz="4800" b="1" dirty="0" smtClean="0">
                <a:solidFill>
                  <a:schemeClr val="bg1"/>
                </a:solidFill>
                <a:latin typeface="Arial" panose="020B0604020202020204" pitchFamily="34" charset="0"/>
                <a:cs typeface="Arial" panose="020B0604020202020204" pitchFamily="34" charset="0"/>
              </a:rPr>
              <a:t>Insert title here, adjust text box as required</a:t>
            </a:r>
          </a:p>
        </p:txBody>
      </p:sp>
      <p:grpSp>
        <p:nvGrpSpPr>
          <p:cNvPr id="14" name="Group 13"/>
          <p:cNvGrpSpPr/>
          <p:nvPr/>
        </p:nvGrpSpPr>
        <p:grpSpPr>
          <a:xfrm>
            <a:off x="5223641" y="5770179"/>
            <a:ext cx="6637048" cy="716171"/>
            <a:chOff x="5187512" y="5801713"/>
            <a:chExt cx="6637048" cy="716171"/>
          </a:xfrm>
          <a:effectLst>
            <a:outerShdw blurRad="292100" algn="ctr" rotWithShape="0">
              <a:prstClr val="black"/>
            </a:outerShdw>
          </a:effectLst>
        </p:grpSpPr>
        <p:sp>
          <p:nvSpPr>
            <p:cNvPr id="3" name="TextBox 2"/>
            <p:cNvSpPr txBox="1"/>
            <p:nvPr/>
          </p:nvSpPr>
          <p:spPr>
            <a:xfrm>
              <a:off x="5187512" y="5964622"/>
              <a:ext cx="3636581" cy="369332"/>
            </a:xfrm>
            <a:prstGeom prst="rect">
              <a:avLst/>
            </a:prstGeom>
            <a:noFill/>
          </p:spPr>
          <p:txBody>
            <a:bodyPr wrap="square" rtlCol="0">
              <a:spAutoFit/>
            </a:bodyPr>
            <a:lstStyle/>
            <a:p>
              <a:pPr algn="r"/>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Honour Avenue, Macedon</a:t>
              </a:r>
              <a:endParaRPr lang="en-GB" i="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9817" y="5885793"/>
              <a:ext cx="2424743" cy="632091"/>
            </a:xfrm>
            <a:prstGeom prst="rect">
              <a:avLst/>
            </a:prstGeom>
          </p:spPr>
        </p:pic>
        <p:cxnSp>
          <p:nvCxnSpPr>
            <p:cNvPr id="6" name="Straight Connector 5"/>
            <p:cNvCxnSpPr/>
            <p:nvPr/>
          </p:nvCxnSpPr>
          <p:spPr>
            <a:xfrm>
              <a:off x="9070427" y="5801713"/>
              <a:ext cx="0" cy="6951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1" y="2585546"/>
            <a:ext cx="6474372" cy="5600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357166" y="2620104"/>
            <a:ext cx="5864957" cy="483477"/>
          </a:xfrm>
          <a:prstGeom prst="rect">
            <a:avLst/>
          </a:prstGeom>
          <a:noFill/>
        </p:spPr>
        <p:txBody>
          <a:bodyPr wrap="square" rtlCol="0" anchor="ctr" anchorCtr="0">
            <a:normAutofit/>
          </a:bodyPr>
          <a:lstStyle/>
          <a:p>
            <a:pPr>
              <a:lnSpc>
                <a:spcPct val="90000"/>
              </a:lnSpc>
            </a:pPr>
            <a:r>
              <a:rPr lang="en-AU" sz="2400" b="1" dirty="0" smtClean="0">
                <a:solidFill>
                  <a:srgbClr val="792021"/>
                </a:solidFill>
                <a:latin typeface="Arial" panose="020B0604020202020204" pitchFamily="34" charset="0"/>
                <a:cs typeface="Arial" panose="020B0604020202020204" pitchFamily="34" charset="0"/>
              </a:rPr>
              <a:t>Subtitle goes here, Day Month Year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8344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Where can I find other grants?</a:t>
            </a:r>
            <a:endParaRPr lang="en-GB" dirty="0"/>
          </a:p>
        </p:txBody>
      </p:sp>
      <p:pic>
        <p:nvPicPr>
          <p:cNvPr id="4" name="Content Placeholder 3"/>
          <p:cNvPicPr>
            <a:picLocks noGrp="1" noChangeAspect="1"/>
          </p:cNvPicPr>
          <p:nvPr>
            <p:ph idx="1"/>
          </p:nvPr>
        </p:nvPicPr>
        <p:blipFill rotWithShape="1">
          <a:blip r:embed="rId2"/>
          <a:srcRect t="1489" b="-1"/>
          <a:stretch/>
        </p:blipFill>
        <p:spPr>
          <a:xfrm>
            <a:off x="1045029" y="1448795"/>
            <a:ext cx="9717136" cy="5278575"/>
          </a:xfrm>
          <a:prstGeom prst="rect">
            <a:avLst/>
          </a:prstGeom>
        </p:spPr>
      </p:pic>
    </p:spTree>
    <p:extLst>
      <p:ext uri="{BB962C8B-B14F-4D97-AF65-F5344CB8AC3E}">
        <p14:creationId xmlns:p14="http://schemas.microsoft.com/office/powerpoint/2010/main" val="637971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34158" y="1051312"/>
            <a:ext cx="5438775" cy="4991100"/>
          </a:xfrm>
          <a:prstGeom prst="rect">
            <a:avLst/>
          </a:prstGeom>
        </p:spPr>
      </p:pic>
    </p:spTree>
    <p:extLst>
      <p:ext uri="{BB962C8B-B14F-4D97-AF65-F5344CB8AC3E}">
        <p14:creationId xmlns:p14="http://schemas.microsoft.com/office/powerpoint/2010/main" val="3539312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err="1" smtClean="0"/>
              <a:t>Smartyfile</a:t>
            </a:r>
            <a:endParaRPr lang="en-GB" dirty="0"/>
          </a:p>
        </p:txBody>
      </p:sp>
      <p:sp>
        <p:nvSpPr>
          <p:cNvPr id="5" name="Subtitle 4"/>
          <p:cNvSpPr>
            <a:spLocks noGrp="1"/>
          </p:cNvSpPr>
          <p:nvPr>
            <p:ph type="subTitle" idx="1"/>
          </p:nvPr>
        </p:nvSpPr>
        <p:spPr/>
        <p:txBody>
          <a:bodyPr/>
          <a:lstStyle/>
          <a:p>
            <a:r>
              <a:rPr lang="en-AU" dirty="0" smtClean="0"/>
              <a:t>Mini-workshop</a:t>
            </a:r>
            <a:endParaRPr lang="en-GB" dirty="0"/>
          </a:p>
        </p:txBody>
      </p:sp>
    </p:spTree>
    <p:extLst>
      <p:ext uri="{BB962C8B-B14F-4D97-AF65-F5344CB8AC3E}">
        <p14:creationId xmlns:p14="http://schemas.microsoft.com/office/powerpoint/2010/main" val="1206077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Setting up a </a:t>
            </a:r>
            <a:r>
              <a:rPr lang="en-AU" dirty="0" err="1" smtClean="0"/>
              <a:t>Smartyfile</a:t>
            </a:r>
            <a:r>
              <a:rPr lang="en-AU" dirty="0" smtClean="0"/>
              <a:t> account</a:t>
            </a:r>
            <a:endParaRPr lang="en-GB" dirty="0"/>
          </a:p>
        </p:txBody>
      </p:sp>
      <p:sp>
        <p:nvSpPr>
          <p:cNvPr id="3" name="Content Placeholder 2"/>
          <p:cNvSpPr>
            <a:spLocks noGrp="1"/>
          </p:cNvSpPr>
          <p:nvPr>
            <p:ph idx="1"/>
          </p:nvPr>
        </p:nvSpPr>
        <p:spPr/>
        <p:txBody>
          <a:bodyPr/>
          <a:lstStyle/>
          <a:p>
            <a:r>
              <a:rPr lang="en-AU" dirty="0"/>
              <a:t>Go to: </a:t>
            </a:r>
            <a:r>
              <a:rPr lang="en-AU" dirty="0" err="1">
                <a:hlinkClick r:id="rId2"/>
              </a:rPr>
              <a:t>SmartyFile</a:t>
            </a:r>
            <a:r>
              <a:rPr lang="en-AU" dirty="0">
                <a:hlinkClick r:id="rId2"/>
              </a:rPr>
              <a:t> - Home</a:t>
            </a:r>
            <a:r>
              <a:rPr lang="en-AU" dirty="0"/>
              <a:t>.</a:t>
            </a:r>
          </a:p>
          <a:p>
            <a:r>
              <a:rPr lang="en-AU" dirty="0"/>
              <a:t>Log in using your usual </a:t>
            </a:r>
            <a:r>
              <a:rPr lang="en-AU" dirty="0" err="1"/>
              <a:t>SmartyGrants</a:t>
            </a:r>
            <a:r>
              <a:rPr lang="en-AU" dirty="0"/>
              <a:t> account username and password.</a:t>
            </a:r>
          </a:p>
          <a:p>
            <a:r>
              <a:rPr lang="en-AU" dirty="0"/>
              <a:t>Click 'My Organisations' at the top of the page.</a:t>
            </a:r>
          </a:p>
          <a:p>
            <a:r>
              <a:rPr lang="en-AU" dirty="0"/>
              <a:t>Click 'New Organisation'.</a:t>
            </a:r>
          </a:p>
          <a:p>
            <a:r>
              <a:rPr lang="en-AU" dirty="0"/>
              <a:t>Enter your organisation's ABN or NZBN and click 'Lookup'.</a:t>
            </a:r>
          </a:p>
          <a:p>
            <a:endParaRPr lang="en-GB" dirty="0"/>
          </a:p>
        </p:txBody>
      </p:sp>
    </p:spTree>
    <p:extLst>
      <p:ext uri="{BB962C8B-B14F-4D97-AF65-F5344CB8AC3E}">
        <p14:creationId xmlns:p14="http://schemas.microsoft.com/office/powerpoint/2010/main" val="3883264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736"/>
            <a:ext cx="12192000" cy="6858000"/>
          </a:xfrm>
          <a:prstGeom prst="rect">
            <a:avLst/>
          </a:prstGeom>
        </p:spPr>
      </p:pic>
      <p:sp>
        <p:nvSpPr>
          <p:cNvPr id="6" name="Title 5"/>
          <p:cNvSpPr>
            <a:spLocks noGrp="1"/>
          </p:cNvSpPr>
          <p:nvPr>
            <p:ph type="title"/>
          </p:nvPr>
        </p:nvSpPr>
        <p:spPr/>
        <p:txBody>
          <a:bodyPr/>
          <a:lstStyle/>
          <a:p>
            <a:r>
              <a:rPr lang="en-AU" dirty="0" smtClean="0"/>
              <a:t>Account Information</a:t>
            </a:r>
            <a:endParaRPr lang="en-GB" dirty="0">
              <a:solidFill>
                <a:srgbClr val="79202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p:txBody>
          <a:bodyPr>
            <a:normAutofit/>
          </a:bodyPr>
          <a:lstStyle/>
          <a:p>
            <a:endParaRPr lang="en-AU" dirty="0" smtClean="0">
              <a:solidFill>
                <a:srgbClr val="4B4B4D"/>
              </a:solidFill>
              <a:latin typeface="Arial" panose="020B0604020202020204" pitchFamily="34" charset="0"/>
              <a:cs typeface="Arial" panose="020B0604020202020204" pitchFamily="34" charset="0"/>
            </a:endParaRPr>
          </a:p>
          <a:p>
            <a:r>
              <a:rPr lang="en-AU" dirty="0" smtClean="0">
                <a:solidFill>
                  <a:srgbClr val="4B4B4D"/>
                </a:solidFill>
                <a:latin typeface="Arial" panose="020B0604020202020204" pitchFamily="34" charset="0"/>
                <a:cs typeface="Arial" panose="020B0604020202020204" pitchFamily="34" charset="0"/>
              </a:rPr>
              <a:t>Create a profile for your organisation</a:t>
            </a:r>
          </a:p>
          <a:p>
            <a:r>
              <a:rPr lang="en-AU" dirty="0" smtClean="0"/>
              <a:t>Add team members and give them roles</a:t>
            </a:r>
          </a:p>
          <a:p>
            <a:r>
              <a:rPr lang="en-AU" dirty="0" smtClean="0"/>
              <a:t>Upload commonly requested files</a:t>
            </a:r>
          </a:p>
          <a:p>
            <a:r>
              <a:rPr lang="en-AU" dirty="0" smtClean="0"/>
              <a:t>Assign old </a:t>
            </a:r>
            <a:r>
              <a:rPr lang="en-AU" dirty="0" err="1" smtClean="0"/>
              <a:t>Smartygrants</a:t>
            </a:r>
            <a:r>
              <a:rPr lang="en-AU" dirty="0" smtClean="0"/>
              <a:t> applications to your organisation</a:t>
            </a:r>
          </a:p>
          <a:p>
            <a:r>
              <a:rPr lang="en-AU" dirty="0" smtClean="0">
                <a:solidFill>
                  <a:srgbClr val="4B4B4D"/>
                </a:solidFill>
                <a:latin typeface="Arial" panose="020B0604020202020204" pitchFamily="34" charset="0"/>
                <a:cs typeface="Arial" panose="020B0604020202020204" pitchFamily="34" charset="0"/>
              </a:rPr>
              <a:t>Share applications</a:t>
            </a:r>
            <a:endParaRPr lang="en-GB" dirty="0">
              <a:solidFill>
                <a:srgbClr val="4B4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4425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0"/>
            <a:ext cx="10515600" cy="1325563"/>
          </a:xfrm>
        </p:spPr>
        <p:txBody>
          <a:bodyPr/>
          <a:lstStyle/>
          <a:p>
            <a:r>
              <a:rPr lang="en-AU" dirty="0" smtClean="0"/>
              <a:t>Pre-filling applications</a:t>
            </a:r>
            <a:endParaRPr lang="en-GB" dirty="0"/>
          </a:p>
        </p:txBody>
      </p:sp>
      <p:pic>
        <p:nvPicPr>
          <p:cNvPr id="5" name="Picture 4"/>
          <p:cNvPicPr>
            <a:picLocks noChangeAspect="1"/>
          </p:cNvPicPr>
          <p:nvPr/>
        </p:nvPicPr>
        <p:blipFill>
          <a:blip r:embed="rId2"/>
          <a:stretch>
            <a:fillRect/>
          </a:stretch>
        </p:blipFill>
        <p:spPr>
          <a:xfrm>
            <a:off x="881744" y="1003404"/>
            <a:ext cx="9617527" cy="5739717"/>
          </a:xfrm>
          <a:prstGeom prst="rect">
            <a:avLst/>
          </a:prstGeom>
        </p:spPr>
      </p:pic>
    </p:spTree>
    <p:extLst>
      <p:ext uri="{BB962C8B-B14F-4D97-AF65-F5344CB8AC3E}">
        <p14:creationId xmlns:p14="http://schemas.microsoft.com/office/powerpoint/2010/main" val="2334516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0"/>
            <a:ext cx="10515600" cy="1325563"/>
          </a:xfrm>
        </p:spPr>
        <p:txBody>
          <a:bodyPr/>
          <a:lstStyle/>
          <a:p>
            <a:r>
              <a:rPr lang="en-AU" dirty="0" smtClean="0"/>
              <a:t>Uploading files</a:t>
            </a:r>
            <a:endParaRPr lang="en-GB" dirty="0"/>
          </a:p>
        </p:txBody>
      </p:sp>
      <p:pic>
        <p:nvPicPr>
          <p:cNvPr id="4" name="Picture 3"/>
          <p:cNvPicPr>
            <a:picLocks noChangeAspect="1"/>
          </p:cNvPicPr>
          <p:nvPr/>
        </p:nvPicPr>
        <p:blipFill rotWithShape="1">
          <a:blip r:embed="rId2"/>
          <a:srcRect b="51478"/>
          <a:stretch/>
        </p:blipFill>
        <p:spPr>
          <a:xfrm>
            <a:off x="702129" y="2113668"/>
            <a:ext cx="11054443" cy="2768575"/>
          </a:xfrm>
          <a:prstGeom prst="rect">
            <a:avLst/>
          </a:prstGeom>
        </p:spPr>
      </p:pic>
    </p:spTree>
    <p:extLst>
      <p:ext uri="{BB962C8B-B14F-4D97-AF65-F5344CB8AC3E}">
        <p14:creationId xmlns:p14="http://schemas.microsoft.com/office/powerpoint/2010/main" val="704031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937"/>
          <a:stretch/>
        </p:blipFill>
        <p:spPr>
          <a:xfrm>
            <a:off x="1273629" y="261257"/>
            <a:ext cx="9605549" cy="6296958"/>
          </a:xfrm>
          <a:prstGeom prst="rect">
            <a:avLst/>
          </a:prstGeom>
        </p:spPr>
      </p:pic>
    </p:spTree>
    <p:extLst>
      <p:ext uri="{BB962C8B-B14F-4D97-AF65-F5344CB8AC3E}">
        <p14:creationId xmlns:p14="http://schemas.microsoft.com/office/powerpoint/2010/main" val="38626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0"/>
            <a:ext cx="10515600" cy="1325563"/>
          </a:xfrm>
        </p:spPr>
        <p:txBody>
          <a:bodyPr/>
          <a:lstStyle/>
          <a:p>
            <a:r>
              <a:rPr lang="en-AU" dirty="0" smtClean="0"/>
              <a:t>Using stored files in applications</a:t>
            </a:r>
            <a:endParaRPr lang="en-GB" dirty="0"/>
          </a:p>
        </p:txBody>
      </p:sp>
      <p:pic>
        <p:nvPicPr>
          <p:cNvPr id="4" name="Picture 3"/>
          <p:cNvPicPr>
            <a:picLocks noChangeAspect="1"/>
          </p:cNvPicPr>
          <p:nvPr/>
        </p:nvPicPr>
        <p:blipFill>
          <a:blip r:embed="rId2"/>
          <a:stretch>
            <a:fillRect/>
          </a:stretch>
        </p:blipFill>
        <p:spPr>
          <a:xfrm>
            <a:off x="1132114" y="961344"/>
            <a:ext cx="8701087" cy="5740551"/>
          </a:xfrm>
          <a:prstGeom prst="rect">
            <a:avLst/>
          </a:prstGeom>
        </p:spPr>
      </p:pic>
    </p:spTree>
    <p:extLst>
      <p:ext uri="{BB962C8B-B14F-4D97-AF65-F5344CB8AC3E}">
        <p14:creationId xmlns:p14="http://schemas.microsoft.com/office/powerpoint/2010/main" val="1628631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736"/>
            <a:ext cx="12192000" cy="6858000"/>
          </a:xfrm>
          <a:prstGeom prst="rect">
            <a:avLst/>
          </a:prstGeom>
        </p:spPr>
      </p:pic>
      <p:sp>
        <p:nvSpPr>
          <p:cNvPr id="6" name="Title 5"/>
          <p:cNvSpPr>
            <a:spLocks noGrp="1"/>
          </p:cNvSpPr>
          <p:nvPr>
            <p:ph type="title"/>
          </p:nvPr>
        </p:nvSpPr>
        <p:spPr/>
        <p:txBody>
          <a:bodyPr/>
          <a:lstStyle/>
          <a:p>
            <a:r>
              <a:rPr lang="en-AU" dirty="0" smtClean="0">
                <a:solidFill>
                  <a:srgbClr val="792021"/>
                </a:solidFill>
                <a:latin typeface="Arial" panose="020B0604020202020204" pitchFamily="34" charset="0"/>
                <a:cs typeface="Arial" panose="020B0604020202020204" pitchFamily="34" charset="0"/>
              </a:rPr>
              <a:t>Trouble-shooting</a:t>
            </a:r>
            <a:endParaRPr lang="en-GB" dirty="0">
              <a:solidFill>
                <a:srgbClr val="79202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p:txBody>
          <a:bodyPr>
            <a:normAutofit/>
          </a:bodyPr>
          <a:lstStyle/>
          <a:p>
            <a:endParaRPr lang="en-AU" dirty="0" smtClean="0">
              <a:solidFill>
                <a:srgbClr val="4B4B4D"/>
              </a:solidFill>
              <a:latin typeface="Arial" panose="020B0604020202020204" pitchFamily="34" charset="0"/>
              <a:cs typeface="Arial" panose="020B0604020202020204" pitchFamily="34" charset="0"/>
            </a:endParaRPr>
          </a:p>
          <a:p>
            <a:r>
              <a:rPr lang="en-AU" dirty="0" smtClean="0">
                <a:solidFill>
                  <a:srgbClr val="4B4B4D"/>
                </a:solidFill>
                <a:latin typeface="Arial" panose="020B0604020202020204" pitchFamily="34" charset="0"/>
                <a:cs typeface="Arial" panose="020B0604020202020204" pitchFamily="34" charset="0"/>
              </a:rPr>
              <a:t>Why can’t I submit my application?</a:t>
            </a:r>
          </a:p>
          <a:p>
            <a:r>
              <a:rPr lang="en-AU" dirty="0" smtClean="0"/>
              <a:t>What if my organisation doesn’t have an ABN?</a:t>
            </a:r>
            <a:r>
              <a:rPr lang="en-AU" dirty="0"/>
              <a:t> </a:t>
            </a:r>
            <a:endParaRPr lang="en-AU" dirty="0" smtClean="0">
              <a:solidFill>
                <a:srgbClr val="4B4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05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p:txBody>
          <a:bodyPr/>
          <a:lstStyle/>
          <a:p>
            <a:r>
              <a:rPr lang="en-AU" dirty="0" smtClean="0">
                <a:solidFill>
                  <a:srgbClr val="792021"/>
                </a:solidFill>
                <a:latin typeface="Arial" panose="020B0604020202020204" pitchFamily="34" charset="0"/>
                <a:cs typeface="Arial" panose="020B0604020202020204" pitchFamily="34" charset="0"/>
              </a:rPr>
              <a:t>Acknowledgement of Country </a:t>
            </a:r>
            <a:endParaRPr lang="en-GB" dirty="0">
              <a:solidFill>
                <a:srgbClr val="792021"/>
              </a:solidFill>
              <a:latin typeface="Arial" panose="020B0604020202020204" pitchFamily="34" charset="0"/>
              <a:cs typeface="Arial" panose="020B0604020202020204" pitchFamily="34" charset="0"/>
            </a:endParaRPr>
          </a:p>
        </p:txBody>
      </p:sp>
      <p:pic>
        <p:nvPicPr>
          <p:cNvPr id="8"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22101" b="22101"/>
          <a:stretch>
            <a:fillRect/>
          </a:stretch>
        </p:blipFill>
        <p:spPr/>
      </p:pic>
      <p:sp>
        <p:nvSpPr>
          <p:cNvPr id="7" name="Text Placeholder 6"/>
          <p:cNvSpPr>
            <a:spLocks noGrp="1"/>
          </p:cNvSpPr>
          <p:nvPr>
            <p:ph type="body" sz="half" idx="2"/>
          </p:nvPr>
        </p:nvSpPr>
        <p:spPr/>
        <p:txBody>
          <a:bodyPr>
            <a:normAutofit/>
          </a:bodyPr>
          <a:lstStyle/>
          <a:p>
            <a:r>
              <a:rPr lang="en-AU" dirty="0" smtClean="0">
                <a:solidFill>
                  <a:srgbClr val="4B4B4D"/>
                </a:solidFill>
                <a:latin typeface="Arial" panose="020B0604020202020204" pitchFamily="34" charset="0"/>
                <a:cs typeface="Arial" panose="020B0604020202020204" pitchFamily="34" charset="0"/>
              </a:rPr>
              <a:t>Macedon </a:t>
            </a:r>
            <a:r>
              <a:rPr lang="en-AU" dirty="0">
                <a:solidFill>
                  <a:srgbClr val="4B4B4D"/>
                </a:solidFill>
                <a:latin typeface="Arial" panose="020B0604020202020204" pitchFamily="34" charset="0"/>
                <a:cs typeface="Arial" panose="020B0604020202020204" pitchFamily="34" charset="0"/>
              </a:rPr>
              <a:t>Ranges Shire Council acknowledges the Dja </a:t>
            </a:r>
            <a:r>
              <a:rPr lang="en-AU" dirty="0" err="1">
                <a:solidFill>
                  <a:srgbClr val="4B4B4D"/>
                </a:solidFill>
                <a:latin typeface="Arial" panose="020B0604020202020204" pitchFamily="34" charset="0"/>
                <a:cs typeface="Arial" panose="020B0604020202020204" pitchFamily="34" charset="0"/>
              </a:rPr>
              <a:t>Dja</a:t>
            </a:r>
            <a:r>
              <a:rPr lang="en-AU" dirty="0">
                <a:solidFill>
                  <a:srgbClr val="4B4B4D"/>
                </a:solidFill>
                <a:latin typeface="Arial" panose="020B0604020202020204" pitchFamily="34" charset="0"/>
                <a:cs typeface="Arial" panose="020B0604020202020204" pitchFamily="34" charset="0"/>
              </a:rPr>
              <a:t> Wurrung, Taungurung and Wurundjeri </a:t>
            </a:r>
            <a:r>
              <a:rPr lang="en-AU" dirty="0" err="1">
                <a:solidFill>
                  <a:srgbClr val="4B4B4D"/>
                </a:solidFill>
                <a:latin typeface="Arial" panose="020B0604020202020204" pitchFamily="34" charset="0"/>
                <a:cs typeface="Arial" panose="020B0604020202020204" pitchFamily="34" charset="0"/>
              </a:rPr>
              <a:t>Woi</a:t>
            </a:r>
            <a:r>
              <a:rPr lang="en-AU" dirty="0">
                <a:solidFill>
                  <a:srgbClr val="4B4B4D"/>
                </a:solidFill>
                <a:latin typeface="Arial" panose="020B0604020202020204" pitchFamily="34" charset="0"/>
                <a:cs typeface="Arial" panose="020B0604020202020204" pitchFamily="34" charset="0"/>
              </a:rPr>
              <a:t> Wurrung Peoples as the Traditional Owners and Custodians of this land and waterways. Council recognises their living cultures and ongoing connection to Country and pays respect to their Elders past, and present.</a:t>
            </a:r>
          </a:p>
          <a:p>
            <a:endParaRPr lang="en-US" dirty="0">
              <a:solidFill>
                <a:srgbClr val="4B4B4D"/>
              </a:solidFill>
              <a:latin typeface="Arial" panose="020B0604020202020204" pitchFamily="34" charset="0"/>
              <a:cs typeface="Arial" panose="020B0604020202020204" pitchFamily="34" charset="0"/>
            </a:endParaRPr>
          </a:p>
          <a:p>
            <a:r>
              <a:rPr lang="en-AU" dirty="0">
                <a:solidFill>
                  <a:srgbClr val="4B4B4D"/>
                </a:solidFill>
                <a:latin typeface="Arial" panose="020B0604020202020204" pitchFamily="34" charset="0"/>
                <a:cs typeface="Arial" panose="020B0604020202020204" pitchFamily="34" charset="0"/>
              </a:rPr>
              <a:t>Council also </a:t>
            </a:r>
            <a:r>
              <a:rPr lang="en-AU" dirty="0" smtClean="0">
                <a:solidFill>
                  <a:srgbClr val="4B4B4D"/>
                </a:solidFill>
                <a:latin typeface="Arial" panose="020B0604020202020204" pitchFamily="34" charset="0"/>
                <a:cs typeface="Arial" panose="020B0604020202020204" pitchFamily="34" charset="0"/>
              </a:rPr>
              <a:t>acknowledges local Aboriginal and/or </a:t>
            </a:r>
            <a:r>
              <a:rPr lang="en-AU" dirty="0">
                <a:solidFill>
                  <a:srgbClr val="4B4B4D"/>
                </a:solidFill>
                <a:latin typeface="Arial" panose="020B0604020202020204" pitchFamily="34" charset="0"/>
                <a:cs typeface="Arial" panose="020B0604020202020204" pitchFamily="34" charset="0"/>
              </a:rPr>
              <a:t>Torres Strait Islander residents of Macedon Ranges for their ongoing contribution to the </a:t>
            </a:r>
            <a:r>
              <a:rPr lang="en-AU" dirty="0" smtClean="0">
                <a:solidFill>
                  <a:srgbClr val="4B4B4D"/>
                </a:solidFill>
                <a:latin typeface="Arial" panose="020B0604020202020204" pitchFamily="34" charset="0"/>
                <a:cs typeface="Arial" panose="020B0604020202020204" pitchFamily="34" charset="0"/>
              </a:rPr>
              <a:t>diverse culture of our community.</a:t>
            </a:r>
          </a:p>
        </p:txBody>
      </p:sp>
      <p:sp>
        <p:nvSpPr>
          <p:cNvPr id="9" name="TextBox 8"/>
          <p:cNvSpPr txBox="1"/>
          <p:nvPr/>
        </p:nvSpPr>
        <p:spPr>
          <a:xfrm>
            <a:off x="5091748" y="5940961"/>
            <a:ext cx="4884160" cy="307777"/>
          </a:xfrm>
          <a:prstGeom prst="rect">
            <a:avLst/>
          </a:prstGeom>
          <a:noFill/>
        </p:spPr>
        <p:txBody>
          <a:bodyPr wrap="square" rtlCol="0">
            <a:spAutoFit/>
          </a:bodyPr>
          <a:lstStyle/>
          <a:p>
            <a:r>
              <a:rPr lang="en-AU" sz="1400" b="1" dirty="0" smtClean="0">
                <a:solidFill>
                  <a:srgbClr val="4B4B4D"/>
                </a:solidFill>
                <a:latin typeface="Arial" panose="020B0604020202020204" pitchFamily="34" charset="0"/>
                <a:cs typeface="Arial" panose="020B0604020202020204" pitchFamily="34" charset="0"/>
              </a:rPr>
              <a:t>Artwork </a:t>
            </a:r>
            <a:r>
              <a:rPr lang="en-AU" sz="1400" dirty="0">
                <a:solidFill>
                  <a:srgbClr val="4B4B4D"/>
                </a:solidFill>
                <a:latin typeface="Arial" panose="020B0604020202020204" pitchFamily="34" charset="0"/>
                <a:cs typeface="Arial" panose="020B0604020202020204" pitchFamily="34" charset="0"/>
              </a:rPr>
              <a:t>by Taungurung artist Maddi Moser</a:t>
            </a:r>
            <a:endParaRPr lang="en-GB" sz="1400" dirty="0">
              <a:solidFill>
                <a:srgbClr val="4B4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91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12520" y="2621280"/>
            <a:ext cx="10363200" cy="1200329"/>
          </a:xfrm>
          <a:prstGeom prst="rect">
            <a:avLst/>
          </a:prstGeom>
        </p:spPr>
        <p:txBody>
          <a:bodyPr wrap="square">
            <a:spAutoFit/>
          </a:bodyPr>
          <a:lstStyle/>
          <a:p>
            <a:r>
              <a:rPr lang="en-AU" sz="3600" dirty="0">
                <a:solidFill>
                  <a:srgbClr val="333333"/>
                </a:solidFill>
                <a:latin typeface="Helvetica Neue"/>
              </a:rPr>
              <a:t>To learn more go to </a:t>
            </a:r>
            <a:endParaRPr lang="en-AU" sz="3600" dirty="0" smtClean="0">
              <a:solidFill>
                <a:srgbClr val="333333"/>
              </a:solidFill>
              <a:latin typeface="Helvetica Neue"/>
            </a:endParaRPr>
          </a:p>
          <a:p>
            <a:r>
              <a:rPr lang="en-AU" sz="3600" dirty="0" smtClean="0">
                <a:solidFill>
                  <a:srgbClr val="2288CC"/>
                </a:solidFill>
                <a:latin typeface="Helvetica Neue"/>
                <a:hlinkClick r:id="rId2"/>
              </a:rPr>
              <a:t>applicanthelp.smartygrants.com.au/</a:t>
            </a:r>
            <a:r>
              <a:rPr lang="en-AU" sz="3600" dirty="0" err="1" smtClean="0">
                <a:solidFill>
                  <a:srgbClr val="2288CC"/>
                </a:solidFill>
                <a:latin typeface="Helvetica Neue"/>
                <a:hlinkClick r:id="rId2"/>
              </a:rPr>
              <a:t>smartyfile</a:t>
            </a:r>
            <a:r>
              <a:rPr lang="en-AU" sz="3600" dirty="0">
                <a:solidFill>
                  <a:srgbClr val="333333"/>
                </a:solidFill>
                <a:latin typeface="Helvetica Neue"/>
              </a:rPr>
              <a:t> </a:t>
            </a:r>
            <a:endParaRPr lang="en-GB" sz="3600" dirty="0"/>
          </a:p>
        </p:txBody>
      </p:sp>
    </p:spTree>
    <p:extLst>
      <p:ext uri="{BB962C8B-B14F-4D97-AF65-F5344CB8AC3E}">
        <p14:creationId xmlns:p14="http://schemas.microsoft.com/office/powerpoint/2010/main" val="3101933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510" y="-10510"/>
            <a:ext cx="12217750" cy="6905297"/>
            <a:chOff x="-10510" y="-10510"/>
            <a:chExt cx="12217750" cy="6905297"/>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7" t="4320" r="-125" b="10732"/>
            <a:stretch/>
          </p:blipFill>
          <p:spPr>
            <a:xfrm>
              <a:off x="-10510" y="-10510"/>
              <a:ext cx="12217750" cy="6905297"/>
            </a:xfrm>
            <a:prstGeom prst="rect">
              <a:avLst/>
            </a:prstGeom>
          </p:spPr>
        </p:pic>
        <p:sp>
          <p:nvSpPr>
            <p:cNvPr id="3" name="Rectangle 2"/>
            <p:cNvSpPr/>
            <p:nvPr/>
          </p:nvSpPr>
          <p:spPr>
            <a:xfrm>
              <a:off x="6621517" y="0"/>
              <a:ext cx="5580991" cy="68947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365105" y="5933088"/>
              <a:ext cx="3400232" cy="369332"/>
            </a:xfrm>
            <a:prstGeom prst="rect">
              <a:avLst/>
            </a:prstGeom>
            <a:noFill/>
            <a:effectLst>
              <a:outerShdw blurRad="266700" algn="ctr" rotWithShape="0">
                <a:prstClr val="black"/>
              </a:outerShdw>
            </a:effectLst>
          </p:spPr>
          <p:txBody>
            <a:bodyPr wrap="square" rtlCol="0">
              <a:spAutoFit/>
            </a:bodyPr>
            <a:lstStyle/>
            <a:p>
              <a:r>
                <a:rPr lang="en-AU" b="1" dirty="0" smtClean="0">
                  <a:solidFill>
                    <a:schemeClr val="bg1"/>
                  </a:solidFill>
                  <a:latin typeface="Arial" panose="020B0604020202020204" pitchFamily="34" charset="0"/>
                  <a:cs typeface="Arial" panose="020B0604020202020204" pitchFamily="34" charset="0"/>
                </a:rPr>
                <a:t>Image</a:t>
              </a:r>
              <a:r>
                <a:rPr lang="en-AU" dirty="0" smtClean="0">
                  <a:solidFill>
                    <a:schemeClr val="bg1"/>
                  </a:solidFill>
                  <a:latin typeface="Arial" panose="020B0604020202020204" pitchFamily="34" charset="0"/>
                  <a:cs typeface="Arial" panose="020B0604020202020204" pitchFamily="34" charset="0"/>
                </a:rPr>
                <a:t> </a:t>
              </a:r>
              <a:r>
                <a:rPr lang="en-AU" i="1" dirty="0" smtClean="0">
                  <a:solidFill>
                    <a:schemeClr val="bg1"/>
                  </a:solidFill>
                  <a:latin typeface="Arial" panose="020B0604020202020204" pitchFamily="34" charset="0"/>
                  <a:cs typeface="Arial" panose="020B0604020202020204" pitchFamily="34" charset="0"/>
                </a:rPr>
                <a:t>High Street, Lancefield</a:t>
              </a:r>
              <a:endParaRPr lang="en-GB" i="1" dirty="0">
                <a:solidFill>
                  <a:schemeClr val="bg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817" y="5854259"/>
              <a:ext cx="2415000" cy="632091"/>
            </a:xfrm>
            <a:prstGeom prst="rect">
              <a:avLst/>
            </a:prstGeom>
          </p:spPr>
        </p:pic>
        <p:sp>
          <p:nvSpPr>
            <p:cNvPr id="24" name="TextBox 23"/>
            <p:cNvSpPr txBox="1"/>
            <p:nvPr/>
          </p:nvSpPr>
          <p:spPr>
            <a:xfrm>
              <a:off x="7173082" y="5952435"/>
              <a:ext cx="1739031" cy="338554"/>
            </a:xfrm>
            <a:prstGeom prst="rect">
              <a:avLst/>
            </a:prstGeom>
            <a:noFill/>
          </p:spPr>
          <p:txBody>
            <a:bodyPr wrap="square" rtlCol="0">
              <a:spAutoFit/>
            </a:bodyPr>
            <a:lstStyle/>
            <a:p>
              <a:r>
                <a:rPr lang="en-AU" sz="1600" b="1" dirty="0" smtClean="0">
                  <a:solidFill>
                    <a:srgbClr val="4B4B4D"/>
                  </a:solidFill>
                  <a:latin typeface="Arial" panose="020B0604020202020204" pitchFamily="34" charset="0"/>
                  <a:cs typeface="Arial" panose="020B0604020202020204" pitchFamily="34" charset="0"/>
                </a:rPr>
                <a:t>mrsc.vic.gov.au</a:t>
              </a:r>
              <a:endParaRPr lang="en-GB" sz="1600" b="1" dirty="0">
                <a:solidFill>
                  <a:srgbClr val="4B4B4D"/>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9066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Community Grant Programs</a:t>
            </a:r>
            <a:endParaRPr lang="en-GB" dirty="0"/>
          </a:p>
        </p:txBody>
      </p:sp>
      <p:sp>
        <p:nvSpPr>
          <p:cNvPr id="3" name="Subtitle 2"/>
          <p:cNvSpPr>
            <a:spLocks noGrp="1"/>
          </p:cNvSpPr>
          <p:nvPr>
            <p:ph idx="1"/>
          </p:nvPr>
        </p:nvSpPr>
        <p:spPr/>
        <p:txBody>
          <a:bodyPr/>
          <a:lstStyle/>
          <a:p>
            <a:pPr marL="342900" indent="-342900"/>
            <a:r>
              <a:rPr lang="en-AU" dirty="0"/>
              <a:t>Community Funding Scheme</a:t>
            </a:r>
          </a:p>
          <a:p>
            <a:pPr marL="342900" indent="-342900"/>
            <a:r>
              <a:rPr lang="en-AU" dirty="0"/>
              <a:t>Events &amp; Festivals Grant Program</a:t>
            </a:r>
          </a:p>
          <a:p>
            <a:pPr marL="342900" indent="-342900"/>
            <a:r>
              <a:rPr lang="en-AU" dirty="0"/>
              <a:t>Small Project Grants Program</a:t>
            </a:r>
          </a:p>
          <a:p>
            <a:pPr marL="342900" indent="-342900"/>
            <a:r>
              <a:rPr lang="en-AU" dirty="0"/>
              <a:t>Australia Day Grants Program</a:t>
            </a:r>
          </a:p>
          <a:p>
            <a:pPr marL="342900" indent="-342900"/>
            <a:r>
              <a:rPr lang="en-AU" dirty="0"/>
              <a:t>Environment Support Group Grants</a:t>
            </a:r>
          </a:p>
        </p:txBody>
      </p:sp>
    </p:spTree>
    <p:extLst>
      <p:ext uri="{BB962C8B-B14F-4D97-AF65-F5344CB8AC3E}">
        <p14:creationId xmlns:p14="http://schemas.microsoft.com/office/powerpoint/2010/main" val="2998500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p:cNvSpPr>
            <a:spLocks noGrp="1"/>
          </p:cNvSpPr>
          <p:nvPr>
            <p:ph type="title"/>
          </p:nvPr>
        </p:nvSpPr>
        <p:spPr/>
        <p:txBody>
          <a:bodyPr/>
          <a:lstStyle/>
          <a:p>
            <a:r>
              <a:rPr lang="en-AU" dirty="0" smtClean="0"/>
              <a:t>Key Grant Contacts</a:t>
            </a:r>
            <a:endParaRPr lang="en-GB" dirty="0">
              <a:solidFill>
                <a:srgbClr val="79202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838200" y="1485900"/>
            <a:ext cx="11353800" cy="4996543"/>
          </a:xfrm>
        </p:spPr>
        <p:txBody>
          <a:bodyPr>
            <a:normAutofit fontScale="70000" lnSpcReduction="20000"/>
          </a:bodyPr>
          <a:lstStyle/>
          <a:p>
            <a:pPr marL="0" indent="0">
              <a:buNone/>
            </a:pPr>
            <a:r>
              <a:rPr lang="en-US" b="1" dirty="0">
                <a:solidFill>
                  <a:schemeClr val="accent6">
                    <a:lumMod val="75000"/>
                  </a:schemeClr>
                </a:solidFill>
              </a:rPr>
              <a:t>Community Funding Scheme, Small Project Grants &amp; Australia Day Grants</a:t>
            </a:r>
          </a:p>
          <a:p>
            <a:r>
              <a:rPr lang="en-US" b="1" dirty="0"/>
              <a:t>Melissa Telford (She/Her)</a:t>
            </a:r>
            <a:endParaRPr lang="en-GB" dirty="0"/>
          </a:p>
          <a:p>
            <a:r>
              <a:rPr lang="en-US" dirty="0"/>
              <a:t>Community Projects Officer, Community</a:t>
            </a:r>
            <a:endParaRPr lang="en-GB" dirty="0"/>
          </a:p>
          <a:p>
            <a:r>
              <a:rPr lang="en-US" b="1" dirty="0"/>
              <a:t>T: </a:t>
            </a:r>
            <a:r>
              <a:rPr lang="en-US" dirty="0"/>
              <a:t>03</a:t>
            </a:r>
            <a:r>
              <a:rPr lang="en-US" b="1" dirty="0"/>
              <a:t> </a:t>
            </a:r>
            <a:r>
              <a:rPr lang="en-US" dirty="0"/>
              <a:t>5422 0216 </a:t>
            </a:r>
            <a:r>
              <a:rPr lang="en-US" b="1" dirty="0"/>
              <a:t>M: </a:t>
            </a:r>
            <a:r>
              <a:rPr lang="en-US" dirty="0"/>
              <a:t>0436 109 341 </a:t>
            </a:r>
            <a:r>
              <a:rPr lang="en-US" b="1" dirty="0"/>
              <a:t>|E: </a:t>
            </a:r>
            <a:r>
              <a:rPr lang="en-US" b="1" u="sng" dirty="0">
                <a:hlinkClick r:id="rId3"/>
              </a:rPr>
              <a:t>MTelford@mrsc.vic.gov.au</a:t>
            </a:r>
            <a:r>
              <a:rPr lang="en-US" b="1" dirty="0"/>
              <a:t> </a:t>
            </a:r>
          </a:p>
          <a:p>
            <a:endParaRPr lang="en-US" b="1" dirty="0"/>
          </a:p>
          <a:p>
            <a:pPr marL="0" indent="0">
              <a:buNone/>
            </a:pPr>
            <a:r>
              <a:rPr lang="en-US" b="1" dirty="0">
                <a:solidFill>
                  <a:srgbClr val="7030A0"/>
                </a:solidFill>
              </a:rPr>
              <a:t>Events and Festivals Grants Program</a:t>
            </a:r>
          </a:p>
          <a:p>
            <a:r>
              <a:rPr lang="en-US" b="1" dirty="0"/>
              <a:t>Nicole Pietruschka (She/Her)</a:t>
            </a:r>
          </a:p>
          <a:p>
            <a:r>
              <a:rPr lang="en-US" b="1" dirty="0"/>
              <a:t>Events and Filming Officer,  </a:t>
            </a:r>
            <a:endParaRPr lang="en-GB" dirty="0"/>
          </a:p>
          <a:p>
            <a:r>
              <a:rPr lang="en-US" b="1" dirty="0"/>
              <a:t>T: </a:t>
            </a:r>
            <a:r>
              <a:rPr lang="en-US" dirty="0"/>
              <a:t>03</a:t>
            </a:r>
            <a:r>
              <a:rPr lang="en-US" b="1" dirty="0"/>
              <a:t> </a:t>
            </a:r>
            <a:r>
              <a:rPr lang="en-US" dirty="0"/>
              <a:t>5421 9521 </a:t>
            </a:r>
            <a:r>
              <a:rPr lang="en-US" b="1" dirty="0"/>
              <a:t>M: |E: </a:t>
            </a:r>
            <a:r>
              <a:rPr lang="en-US" b="1" u="sng" dirty="0">
                <a:hlinkClick r:id="rId4"/>
              </a:rPr>
              <a:t>NPietruschka@mrsc.vic.gov.au</a:t>
            </a:r>
            <a:endParaRPr lang="en-US" b="1" u="sng" dirty="0"/>
          </a:p>
          <a:p>
            <a:endParaRPr lang="en-US" b="1" u="sng" dirty="0"/>
          </a:p>
          <a:p>
            <a:pPr marL="0" indent="0">
              <a:buNone/>
            </a:pPr>
            <a:r>
              <a:rPr lang="en-US" b="1" dirty="0">
                <a:solidFill>
                  <a:srgbClr val="00B050"/>
                </a:solidFill>
              </a:rPr>
              <a:t>Environment Support Grants</a:t>
            </a:r>
          </a:p>
          <a:p>
            <a:r>
              <a:rPr lang="en-US" b="1" dirty="0"/>
              <a:t>Kimberley Cook (She/Her)</a:t>
            </a:r>
          </a:p>
          <a:p>
            <a:r>
              <a:rPr lang="en-US" b="1" dirty="0"/>
              <a:t>Environmental Programs and Engagement Officer,  </a:t>
            </a:r>
            <a:endParaRPr lang="en-GB" dirty="0"/>
          </a:p>
          <a:p>
            <a:r>
              <a:rPr lang="en-US" b="1" dirty="0"/>
              <a:t>T: </a:t>
            </a:r>
            <a:r>
              <a:rPr lang="en-US" dirty="0"/>
              <a:t>03</a:t>
            </a:r>
            <a:r>
              <a:rPr lang="en-US" b="1" dirty="0"/>
              <a:t> </a:t>
            </a:r>
            <a:r>
              <a:rPr lang="en-US" dirty="0"/>
              <a:t>5421 9660 </a:t>
            </a:r>
            <a:r>
              <a:rPr lang="en-US" b="1" dirty="0"/>
              <a:t>M: |E: </a:t>
            </a:r>
            <a:r>
              <a:rPr lang="en-US" b="1" u="sng" dirty="0">
                <a:hlinkClick r:id="rId5"/>
              </a:rPr>
              <a:t>kimcook@mrsc.vic.gov.au</a:t>
            </a:r>
            <a:endParaRPr lang="en-US" b="1" u="sng" dirty="0"/>
          </a:p>
          <a:p>
            <a:pPr marL="0" indent="0">
              <a:buNone/>
            </a:pPr>
            <a:endParaRPr lang="en-GB" dirty="0">
              <a:solidFill>
                <a:srgbClr val="4B4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641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Community Funding Scheme and Events &amp; Festivals Grants</a:t>
            </a:r>
            <a:endParaRPr lang="en-GB" b="1" dirty="0"/>
          </a:p>
        </p:txBody>
      </p:sp>
      <p:sp>
        <p:nvSpPr>
          <p:cNvPr id="3" name="Content Placeholder 2"/>
          <p:cNvSpPr>
            <a:spLocks noGrp="1"/>
          </p:cNvSpPr>
          <p:nvPr>
            <p:ph idx="1"/>
          </p:nvPr>
        </p:nvSpPr>
        <p:spPr/>
        <p:txBody>
          <a:bodyPr>
            <a:normAutofit fontScale="92500" lnSpcReduction="10000"/>
          </a:bodyPr>
          <a:lstStyle/>
          <a:p>
            <a:pPr marL="0" indent="0">
              <a:buNone/>
            </a:pPr>
            <a:r>
              <a:rPr lang="en-AU" b="1" dirty="0">
                <a:solidFill>
                  <a:schemeClr val="accent6">
                    <a:lumMod val="75000"/>
                  </a:schemeClr>
                </a:solidFill>
              </a:rPr>
              <a:t>Key Dates:</a:t>
            </a:r>
          </a:p>
          <a:p>
            <a:pPr marL="457200" indent="-457200">
              <a:buFont typeface="+mj-lt"/>
              <a:buAutoNum type="arabicPeriod"/>
            </a:pPr>
            <a:r>
              <a:rPr lang="en-AU" dirty="0" smtClean="0"/>
              <a:t>Applications </a:t>
            </a:r>
            <a:r>
              <a:rPr lang="en-AU" dirty="0"/>
              <a:t>open at 9am, Monday 29 </a:t>
            </a:r>
            <a:r>
              <a:rPr lang="en-AU" dirty="0" smtClean="0"/>
              <a:t>April - TBC</a:t>
            </a:r>
            <a:endParaRPr lang="en-AU" dirty="0"/>
          </a:p>
          <a:p>
            <a:pPr marL="457200" indent="-457200">
              <a:buFont typeface="+mj-lt"/>
              <a:buAutoNum type="arabicPeriod"/>
            </a:pPr>
            <a:r>
              <a:rPr lang="en-AU" dirty="0"/>
              <a:t>Grant Trouble-shooting session, Thursday May 9</a:t>
            </a:r>
          </a:p>
          <a:p>
            <a:pPr marL="457200" indent="-457200">
              <a:buFont typeface="+mj-lt"/>
              <a:buAutoNum type="arabicPeriod"/>
            </a:pPr>
            <a:r>
              <a:rPr lang="en-AU" dirty="0"/>
              <a:t>And will close at 11pm, Sunday 26</a:t>
            </a:r>
            <a:r>
              <a:rPr lang="en-AU" baseline="30000" dirty="0"/>
              <a:t>th</a:t>
            </a:r>
            <a:r>
              <a:rPr lang="en-AU" dirty="0"/>
              <a:t> </a:t>
            </a:r>
            <a:r>
              <a:rPr lang="en-AU" dirty="0" smtClean="0"/>
              <a:t>May - TBC</a:t>
            </a:r>
            <a:endParaRPr lang="en-AU" dirty="0"/>
          </a:p>
          <a:p>
            <a:pPr marL="457200" indent="-457200">
              <a:buFont typeface="+mj-lt"/>
              <a:buAutoNum type="arabicPeriod"/>
            </a:pPr>
            <a:r>
              <a:rPr lang="en-AU" dirty="0"/>
              <a:t>Grant Recommendations go to the Council Meeting on July 24</a:t>
            </a:r>
          </a:p>
          <a:p>
            <a:pPr marL="457200" indent="-457200">
              <a:buFont typeface="+mj-lt"/>
              <a:buAutoNum type="arabicPeriod"/>
            </a:pPr>
            <a:r>
              <a:rPr lang="en-AU" dirty="0"/>
              <a:t>All activities/projects must be completed by 30 June 2025</a:t>
            </a:r>
          </a:p>
          <a:p>
            <a:pPr marL="0" indent="0">
              <a:buNone/>
            </a:pPr>
            <a:endParaRPr lang="en-AU" dirty="0"/>
          </a:p>
          <a:p>
            <a:pPr marL="457200" indent="-457200">
              <a:buFont typeface="+mj-lt"/>
              <a:buAutoNum type="arabicPeriod"/>
            </a:pPr>
            <a:endParaRPr lang="en-AU" dirty="0"/>
          </a:p>
          <a:p>
            <a:pPr marL="0" indent="0">
              <a:buNone/>
            </a:pPr>
            <a:r>
              <a:rPr lang="en-AU" dirty="0"/>
              <a:t>Please note: Scheduled Council meetings are open to the public and streamed live.</a:t>
            </a:r>
            <a:endParaRPr lang="en-GB" dirty="0"/>
          </a:p>
          <a:p>
            <a:endParaRPr lang="en-GB" dirty="0"/>
          </a:p>
        </p:txBody>
      </p:sp>
    </p:spTree>
    <p:extLst>
      <p:ext uri="{BB962C8B-B14F-4D97-AF65-F5344CB8AC3E}">
        <p14:creationId xmlns:p14="http://schemas.microsoft.com/office/powerpoint/2010/main" val="329432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few things to consider…</a:t>
            </a:r>
            <a:endParaRPr lang="en-GB" dirty="0"/>
          </a:p>
        </p:txBody>
      </p:sp>
      <p:sp>
        <p:nvSpPr>
          <p:cNvPr id="3" name="Content Placeholder 2"/>
          <p:cNvSpPr>
            <a:spLocks noGrp="1"/>
          </p:cNvSpPr>
          <p:nvPr>
            <p:ph idx="1"/>
          </p:nvPr>
        </p:nvSpPr>
        <p:spPr/>
        <p:txBody>
          <a:bodyPr/>
          <a:lstStyle/>
          <a:p>
            <a:pPr marL="342900" lvl="0" indent="-342900"/>
            <a:r>
              <a:rPr lang="en-GB" dirty="0" smtClean="0">
                <a:hlinkClick r:id="rId2" action="ppaction://hlinkfile"/>
              </a:rPr>
              <a:t>Making your project more inclusive</a:t>
            </a:r>
            <a:endParaRPr lang="en-GB" dirty="0" smtClean="0"/>
          </a:p>
          <a:p>
            <a:pPr marL="342900" lvl="0" indent="-342900"/>
            <a:r>
              <a:rPr lang="en-AU" dirty="0" smtClean="0"/>
              <a:t>Universal Design Principles</a:t>
            </a:r>
            <a:endParaRPr lang="en-GB" dirty="0" smtClean="0"/>
          </a:p>
          <a:p>
            <a:pPr marL="342900" lvl="0" indent="-342900"/>
            <a:r>
              <a:rPr lang="en-AU" dirty="0" smtClean="0"/>
              <a:t>Child Safe Standards</a:t>
            </a:r>
            <a:endParaRPr lang="en-GB" dirty="0"/>
          </a:p>
          <a:p>
            <a:pPr marL="342900" lvl="0" indent="-342900"/>
            <a:r>
              <a:rPr lang="en-GB" dirty="0"/>
              <a:t>Accessibility</a:t>
            </a:r>
          </a:p>
          <a:p>
            <a:pPr marL="342900" lvl="0" indent="-342900"/>
            <a:r>
              <a:rPr lang="en-AU" dirty="0"/>
              <a:t>Partnerships and collaboration with other community groups</a:t>
            </a:r>
          </a:p>
          <a:p>
            <a:pPr marL="342900" lvl="0" indent="-342900"/>
            <a:r>
              <a:rPr lang="en-AU" dirty="0"/>
              <a:t>Letters of support</a:t>
            </a:r>
          </a:p>
          <a:p>
            <a:pPr marL="342900" indent="-342900"/>
            <a:r>
              <a:rPr lang="en-AU" dirty="0"/>
              <a:t>Permits, insurance and authorisations</a:t>
            </a:r>
            <a:endParaRPr lang="en-GB" dirty="0"/>
          </a:p>
          <a:p>
            <a:endParaRPr lang="en-GB" dirty="0"/>
          </a:p>
        </p:txBody>
      </p:sp>
    </p:spTree>
    <p:extLst>
      <p:ext uri="{BB962C8B-B14F-4D97-AF65-F5344CB8AC3E}">
        <p14:creationId xmlns:p14="http://schemas.microsoft.com/office/powerpoint/2010/main" val="1008200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Grant Writing Supports</a:t>
            </a:r>
            <a:endParaRPr lang="en-GB" dirty="0"/>
          </a:p>
        </p:txBody>
      </p:sp>
      <p:pic>
        <p:nvPicPr>
          <p:cNvPr id="4" name="Content Placeholder 3"/>
          <p:cNvPicPr>
            <a:picLocks noGrp="1" noChangeAspect="1"/>
          </p:cNvPicPr>
          <p:nvPr>
            <p:ph idx="1"/>
          </p:nvPr>
        </p:nvPicPr>
        <p:blipFill rotWithShape="1">
          <a:blip r:embed="rId2"/>
          <a:srcRect t="3737" r="2399"/>
          <a:stretch/>
        </p:blipFill>
        <p:spPr>
          <a:xfrm>
            <a:off x="1728108" y="1358714"/>
            <a:ext cx="8526236" cy="5499286"/>
          </a:xfrm>
          <a:prstGeom prst="rect">
            <a:avLst/>
          </a:prstGeom>
        </p:spPr>
      </p:pic>
    </p:spTree>
    <p:extLst>
      <p:ext uri="{BB962C8B-B14F-4D97-AF65-F5344CB8AC3E}">
        <p14:creationId xmlns:p14="http://schemas.microsoft.com/office/powerpoint/2010/main" val="3453477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p:cNvSpPr>
            <a:spLocks noGrp="1"/>
          </p:cNvSpPr>
          <p:nvPr>
            <p:ph type="title"/>
          </p:nvPr>
        </p:nvSpPr>
        <p:spPr/>
        <p:txBody>
          <a:bodyPr/>
          <a:lstStyle/>
          <a:p>
            <a:r>
              <a:rPr lang="en-AU" dirty="0" smtClean="0">
                <a:solidFill>
                  <a:srgbClr val="792021"/>
                </a:solidFill>
                <a:latin typeface="Arial" panose="020B0604020202020204" pitchFamily="34" charset="0"/>
                <a:cs typeface="Arial" panose="020B0604020202020204" pitchFamily="34" charset="0"/>
              </a:rPr>
              <a:t>The Benefits of </a:t>
            </a:r>
            <a:r>
              <a:rPr lang="en-AU" dirty="0" err="1" smtClean="0">
                <a:solidFill>
                  <a:srgbClr val="792021"/>
                </a:solidFill>
                <a:latin typeface="Arial" panose="020B0604020202020204" pitchFamily="34" charset="0"/>
                <a:cs typeface="Arial" panose="020B0604020202020204" pitchFamily="34" charset="0"/>
              </a:rPr>
              <a:t>Smartyfile</a:t>
            </a:r>
            <a:endParaRPr lang="en-GB" dirty="0">
              <a:solidFill>
                <a:srgbClr val="79202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p:txBody>
          <a:bodyPr>
            <a:normAutofit/>
          </a:bodyPr>
          <a:lstStyle/>
          <a:p>
            <a:r>
              <a:rPr lang="en-AU" dirty="0" smtClean="0"/>
              <a:t>View </a:t>
            </a:r>
            <a:r>
              <a:rPr lang="en-AU" dirty="0"/>
              <a:t>all your submissions in the one spot</a:t>
            </a:r>
          </a:p>
          <a:p>
            <a:r>
              <a:rPr lang="en-AU" dirty="0" smtClean="0">
                <a:solidFill>
                  <a:srgbClr val="4B4B4D"/>
                </a:solidFill>
                <a:latin typeface="Arial" panose="020B0604020202020204" pitchFamily="34" charset="0"/>
                <a:cs typeface="Arial" panose="020B0604020202020204" pitchFamily="34" charset="0"/>
              </a:rPr>
              <a:t>Share and Collaborate on forms e.g. applications</a:t>
            </a:r>
            <a:r>
              <a:rPr lang="en-AU" dirty="0" smtClean="0"/>
              <a:t>,</a:t>
            </a:r>
            <a:r>
              <a:rPr lang="en-AU" dirty="0" smtClean="0">
                <a:solidFill>
                  <a:srgbClr val="4B4B4D"/>
                </a:solidFill>
                <a:latin typeface="Arial" panose="020B0604020202020204" pitchFamily="34" charset="0"/>
                <a:cs typeface="Arial" panose="020B0604020202020204" pitchFamily="34" charset="0"/>
              </a:rPr>
              <a:t> acquittals </a:t>
            </a:r>
          </a:p>
          <a:p>
            <a:r>
              <a:rPr lang="en-AU" dirty="0" smtClean="0">
                <a:solidFill>
                  <a:srgbClr val="4B4B4D"/>
                </a:solidFill>
                <a:latin typeface="Arial" panose="020B0604020202020204" pitchFamily="34" charset="0"/>
                <a:cs typeface="Arial" panose="020B0604020202020204" pitchFamily="34" charset="0"/>
              </a:rPr>
              <a:t>Pre-fill information into forms</a:t>
            </a:r>
          </a:p>
          <a:p>
            <a:r>
              <a:rPr lang="en-AU" dirty="0" smtClean="0"/>
              <a:t>Keep track of all applications for your organisation</a:t>
            </a:r>
          </a:p>
          <a:p>
            <a:r>
              <a:rPr lang="en-AU" dirty="0" smtClean="0"/>
              <a:t>Store commonly requested files</a:t>
            </a:r>
          </a:p>
          <a:p>
            <a:r>
              <a:rPr lang="en-AU" dirty="0" smtClean="0"/>
              <a:t>Change owner/user if committee members change</a:t>
            </a:r>
            <a:endParaRPr lang="en-AU" dirty="0"/>
          </a:p>
          <a:p>
            <a:pPr marL="0" indent="0">
              <a:buNone/>
            </a:pPr>
            <a:endParaRPr lang="en-GB" dirty="0">
              <a:solidFill>
                <a:srgbClr val="4B4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456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Roboto"/>
              </a:rPr>
              <a:t>I need help!</a:t>
            </a:r>
            <a:endParaRPr lang="en-GB" dirty="0"/>
          </a:p>
        </p:txBody>
      </p:sp>
      <p:sp>
        <p:nvSpPr>
          <p:cNvPr id="3" name="Content Placeholder 2"/>
          <p:cNvSpPr>
            <a:spLocks noGrp="1"/>
          </p:cNvSpPr>
          <p:nvPr>
            <p:ph idx="1"/>
          </p:nvPr>
        </p:nvSpPr>
        <p:spPr/>
        <p:txBody>
          <a:bodyPr>
            <a:normAutofit fontScale="77500" lnSpcReduction="20000"/>
          </a:bodyPr>
          <a:lstStyle/>
          <a:p>
            <a:pPr marL="0" indent="0">
              <a:buNone/>
            </a:pPr>
            <a:r>
              <a:rPr lang="en-AU" dirty="0">
                <a:solidFill>
                  <a:srgbClr val="332D2E"/>
                </a:solidFill>
                <a:latin typeface="Roboto"/>
              </a:rPr>
              <a:t>If you get stuck at any stage during the application process please feel free to give us a call on 5422 0333 and ask for the Community Development of the Events and Festivals Team.</a:t>
            </a:r>
          </a:p>
          <a:p>
            <a:endParaRPr lang="en-US" dirty="0"/>
          </a:p>
          <a:p>
            <a:pPr marL="0" indent="0">
              <a:buNone/>
            </a:pPr>
            <a:r>
              <a:rPr lang="en-US" sz="4400" b="1" dirty="0">
                <a:solidFill>
                  <a:schemeClr val="accent2">
                    <a:lumMod val="75000"/>
                  </a:schemeClr>
                </a:solidFill>
                <a:latin typeface="Roboto"/>
              </a:rPr>
              <a:t>Still stuck?</a:t>
            </a:r>
          </a:p>
          <a:p>
            <a:pPr marL="0" indent="0">
              <a:buNone/>
            </a:pPr>
            <a:r>
              <a:rPr lang="en-US" dirty="0"/>
              <a:t>Grants Trouble Shooting Clinic</a:t>
            </a:r>
          </a:p>
          <a:p>
            <a:pPr marL="0" indent="0">
              <a:buNone/>
            </a:pPr>
            <a:r>
              <a:rPr lang="en-US" dirty="0"/>
              <a:t>9 May 2024 at the Romsey Hub</a:t>
            </a:r>
          </a:p>
          <a:p>
            <a:pPr marL="0" indent="0">
              <a:buNone/>
            </a:pPr>
            <a:r>
              <a:rPr lang="en-US" dirty="0"/>
              <a:t>10.00am to 12noon</a:t>
            </a:r>
          </a:p>
          <a:p>
            <a:pPr marL="0" indent="0">
              <a:buNone/>
            </a:pPr>
            <a:endParaRPr lang="en-US" dirty="0"/>
          </a:p>
          <a:p>
            <a:pPr marL="0" indent="0">
              <a:buNone/>
            </a:pPr>
            <a:r>
              <a:rPr lang="en-AU" dirty="0">
                <a:hlinkClick r:id="rId2"/>
              </a:rPr>
              <a:t>Help Guide for Applicants (smartygrants.com.au)</a:t>
            </a:r>
            <a:endParaRPr lang="en-AU" dirty="0"/>
          </a:p>
          <a:p>
            <a:pPr marL="0" indent="0">
              <a:buNone/>
            </a:pPr>
            <a:r>
              <a:rPr lang="en-GB" dirty="0">
                <a:hlinkClick r:id="rId3"/>
              </a:rPr>
              <a:t>Applicant FAQ's (smartygrants.com.au)</a:t>
            </a:r>
            <a:endParaRPr lang="en-US" dirty="0"/>
          </a:p>
          <a:p>
            <a:pPr marL="0" indent="0">
              <a:buNone/>
            </a:pPr>
            <a:r>
              <a:rPr lang="en-US" b="1" dirty="0" err="1">
                <a:solidFill>
                  <a:schemeClr val="tx1"/>
                </a:solidFill>
              </a:rPr>
              <a:t>SmartyGrants</a:t>
            </a:r>
            <a:r>
              <a:rPr lang="en-US" b="1" dirty="0">
                <a:solidFill>
                  <a:schemeClr val="tx1"/>
                </a:solidFill>
              </a:rPr>
              <a:t> Helpline:		03 9320 6888</a:t>
            </a:r>
            <a:endParaRPr lang="en-GB" b="1" dirty="0">
              <a:solidFill>
                <a:schemeClr val="tx1"/>
              </a:solidFill>
            </a:endParaRPr>
          </a:p>
          <a:p>
            <a:endParaRPr lang="en-GB" dirty="0"/>
          </a:p>
        </p:txBody>
      </p:sp>
    </p:spTree>
    <p:extLst>
      <p:ext uri="{BB962C8B-B14F-4D97-AF65-F5344CB8AC3E}">
        <p14:creationId xmlns:p14="http://schemas.microsoft.com/office/powerpoint/2010/main" val="663035574"/>
      </p:ext>
    </p:extLst>
  </p:cSld>
  <p:clrMapOvr>
    <a:masterClrMapping/>
  </p:clrMapOvr>
</p:sld>
</file>

<file path=ppt/theme/theme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48AE282-58F1-4CC0-91D3-71B3F0C5E5A2}" vid="{636370AD-794D-421A-8FD8-B7D413F728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595</TotalTime>
  <Words>663</Words>
  <Application>Microsoft Office PowerPoint</Application>
  <PresentationFormat>Widescreen</PresentationFormat>
  <Paragraphs>96</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Helvetica Neue</vt:lpstr>
      <vt:lpstr>Roboto</vt:lpstr>
      <vt:lpstr>Theme2</vt:lpstr>
      <vt:lpstr>PowerPoint Presentation</vt:lpstr>
      <vt:lpstr>Acknowledgement of Country </vt:lpstr>
      <vt:lpstr>Community Grant Programs</vt:lpstr>
      <vt:lpstr>Key Grant Contacts</vt:lpstr>
      <vt:lpstr>Community Funding Scheme and Events &amp; Festivals Grants</vt:lpstr>
      <vt:lpstr>A few things to consider…</vt:lpstr>
      <vt:lpstr>Grant Writing Supports</vt:lpstr>
      <vt:lpstr>The Benefits of Smartyfile</vt:lpstr>
      <vt:lpstr>I need help!</vt:lpstr>
      <vt:lpstr>Where can I find other grants?</vt:lpstr>
      <vt:lpstr>PowerPoint Presentation</vt:lpstr>
      <vt:lpstr>Smartyfile</vt:lpstr>
      <vt:lpstr>Setting up a Smartyfile account</vt:lpstr>
      <vt:lpstr>Account Information</vt:lpstr>
      <vt:lpstr>Pre-filling applications</vt:lpstr>
      <vt:lpstr>Uploading files</vt:lpstr>
      <vt:lpstr>PowerPoint Presentation</vt:lpstr>
      <vt:lpstr>Using stored files in applications</vt:lpstr>
      <vt:lpstr>Trouble-shooting</vt:lpstr>
      <vt:lpstr>PowerPoint Presentation</vt:lpstr>
      <vt:lpstr>PowerPoint Presentation</vt:lpstr>
    </vt:vector>
  </TitlesOfParts>
  <Company>Macedon Ranges 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yfrkhgdfghf</dc:title>
  <dc:creator>Tahlia Laffey</dc:creator>
  <cp:lastModifiedBy>Melissa Telford</cp:lastModifiedBy>
  <cp:revision>49</cp:revision>
  <cp:lastPrinted>2024-03-13T03:27:52Z</cp:lastPrinted>
  <dcterms:created xsi:type="dcterms:W3CDTF">2022-06-24T07:59:01Z</dcterms:created>
  <dcterms:modified xsi:type="dcterms:W3CDTF">2024-03-21T06:00:21Z</dcterms:modified>
</cp:coreProperties>
</file>