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56" r:id="rId2"/>
    <p:sldId id="298" r:id="rId3"/>
    <p:sldId id="308" r:id="rId4"/>
    <p:sldId id="306" r:id="rId5"/>
    <p:sldId id="258" r:id="rId6"/>
    <p:sldId id="299" r:id="rId7"/>
    <p:sldId id="300" r:id="rId8"/>
    <p:sldId id="301" r:id="rId9"/>
    <p:sldId id="302" r:id="rId10"/>
    <p:sldId id="303" r:id="rId11"/>
    <p:sldId id="304" r:id="rId12"/>
    <p:sldId id="305" r:id="rId13"/>
    <p:sldId id="260"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mcalinden"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ECFC8"/>
    <a:srgbClr val="5C462B"/>
    <a:srgbClr val="8B5B29"/>
    <a:srgbClr val="363E23"/>
    <a:srgbClr val="415108"/>
    <a:srgbClr val="195108"/>
    <a:srgbClr val="C69E08"/>
    <a:srgbClr val="EAB70C"/>
    <a:srgbClr val="506025"/>
    <a:srgbClr val="6A7F2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1" d="100"/>
          <a:sy n="71" d="100"/>
        </p:scale>
        <p:origin x="56" y="5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4DD03CC-A5CE-2E4B-A95A-57EA9E4AE93B}" type="datetimeFigureOut">
              <a:rPr lang="en-US" smtClean="0"/>
              <a:pPr/>
              <a:t>11/24/2020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EDCCD40-FCEA-144D-8539-BA7BFEFA50E8}" type="slidenum">
              <a:rPr lang="en-US" smtClean="0"/>
              <a:pPr/>
              <a:t>‹#›</a:t>
            </a:fld>
            <a:endParaRPr lang="en-US"/>
          </a:p>
        </p:txBody>
      </p:sp>
    </p:spTree>
    <p:extLst>
      <p:ext uri="{BB962C8B-B14F-4D97-AF65-F5344CB8AC3E}">
        <p14:creationId xmlns:p14="http://schemas.microsoft.com/office/powerpoint/2010/main" val="10633744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C0FD3F-9DAD-4B15-940A-66EED3B2E165}" type="datetimeFigureOut">
              <a:rPr lang="en-AU" smtClean="0"/>
              <a:t>24/11/2020</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5544DF-D707-4575-A21D-2F65C28D14AC}" type="slidenum">
              <a:rPr lang="en-AU" smtClean="0"/>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tx1"/>
                </a:solidFill>
                <a:effectLst/>
                <a:latin typeface="+mn-lt"/>
                <a:ea typeface="+mn-ea"/>
                <a:cs typeface="+mn-cs"/>
              </a:rPr>
              <a:t>Macedon Ranges Shire Council acknowledges the </a:t>
            </a:r>
            <a:r>
              <a:rPr lang="en-AU" sz="1200" kern="1200" dirty="0" err="1" smtClean="0">
                <a:solidFill>
                  <a:schemeClr val="tx1"/>
                </a:solidFill>
                <a:effectLst/>
                <a:latin typeface="+mn-lt"/>
                <a:ea typeface="+mn-ea"/>
                <a:cs typeface="+mn-cs"/>
              </a:rPr>
              <a:t>Dja</a:t>
            </a:r>
            <a:r>
              <a:rPr lang="en-AU" sz="1200" kern="1200" dirty="0" smtClean="0">
                <a:solidFill>
                  <a:schemeClr val="tx1"/>
                </a:solidFill>
                <a:effectLst/>
                <a:latin typeface="+mn-lt"/>
                <a:ea typeface="+mn-ea"/>
                <a:cs typeface="+mn-cs"/>
              </a:rPr>
              <a:t> </a:t>
            </a:r>
            <a:r>
              <a:rPr lang="en-AU" sz="1200" kern="1200" dirty="0" err="1" smtClean="0">
                <a:solidFill>
                  <a:schemeClr val="tx1"/>
                </a:solidFill>
                <a:effectLst/>
                <a:latin typeface="+mn-lt"/>
                <a:ea typeface="+mn-ea"/>
                <a:cs typeface="+mn-cs"/>
              </a:rPr>
              <a:t>Dja</a:t>
            </a:r>
            <a:r>
              <a:rPr lang="en-AU" sz="1200" kern="1200" dirty="0" smtClean="0">
                <a:solidFill>
                  <a:schemeClr val="tx1"/>
                </a:solidFill>
                <a:effectLst/>
                <a:latin typeface="+mn-lt"/>
                <a:ea typeface="+mn-ea"/>
                <a:cs typeface="+mn-cs"/>
              </a:rPr>
              <a:t> Wurrung, </a:t>
            </a:r>
            <a:r>
              <a:rPr lang="en-AU" sz="1200" kern="1200" dirty="0" err="1" smtClean="0">
                <a:solidFill>
                  <a:schemeClr val="tx1"/>
                </a:solidFill>
                <a:effectLst/>
                <a:latin typeface="+mn-lt"/>
                <a:ea typeface="+mn-ea"/>
                <a:cs typeface="+mn-cs"/>
              </a:rPr>
              <a:t>Taungurung</a:t>
            </a:r>
            <a:r>
              <a:rPr lang="en-AU" sz="1200" kern="1200" dirty="0" smtClean="0">
                <a:solidFill>
                  <a:schemeClr val="tx1"/>
                </a:solidFill>
                <a:effectLst/>
                <a:latin typeface="+mn-lt"/>
                <a:ea typeface="+mn-ea"/>
                <a:cs typeface="+mn-cs"/>
              </a:rPr>
              <a:t> and Wurundjeri Peoples as the Traditional Owners and Custodians of this land and waters. Council recognises their living cultures and ongoing connection to Country and pays respect to their Elders past, present and emerging.</a:t>
            </a:r>
            <a:endParaRPr lang="en-GB"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Council also acknowledges local Aboriginal and/or Torres Strait Islander residents of Macedon Ranges for their ongoing contribution to the diverse culture of our community</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15544DF-D707-4575-A21D-2F65C28D14AC}" type="slidenum">
              <a:rPr lang="en-AU" smtClean="0"/>
              <a:t>1</a:t>
            </a:fld>
            <a:endParaRPr lang="en-AU"/>
          </a:p>
        </p:txBody>
      </p:sp>
    </p:spTree>
    <p:extLst>
      <p:ext uri="{BB962C8B-B14F-4D97-AF65-F5344CB8AC3E}">
        <p14:creationId xmlns:p14="http://schemas.microsoft.com/office/powerpoint/2010/main" val="983350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 have prepared a more extensive list of philanthropic organisations</a:t>
            </a:r>
            <a:r>
              <a:rPr lang="en-AU" baseline="0" dirty="0" smtClean="0"/>
              <a:t> for the pdf of this presentation.</a:t>
            </a:r>
            <a:endParaRPr lang="en-GB" dirty="0"/>
          </a:p>
        </p:txBody>
      </p:sp>
      <p:sp>
        <p:nvSpPr>
          <p:cNvPr id="4" name="Slide Number Placeholder 3"/>
          <p:cNvSpPr>
            <a:spLocks noGrp="1"/>
          </p:cNvSpPr>
          <p:nvPr>
            <p:ph type="sldNum" sz="quarter" idx="10"/>
          </p:nvPr>
        </p:nvSpPr>
        <p:spPr/>
        <p:txBody>
          <a:bodyPr/>
          <a:lstStyle/>
          <a:p>
            <a:fld id="{615544DF-D707-4575-A21D-2F65C28D14AC}" type="slidenum">
              <a:rPr lang="en-AU" smtClean="0"/>
              <a:t>2</a:t>
            </a:fld>
            <a:endParaRPr lang="en-AU"/>
          </a:p>
        </p:txBody>
      </p:sp>
    </p:spTree>
    <p:extLst>
      <p:ext uri="{BB962C8B-B14F-4D97-AF65-F5344CB8AC3E}">
        <p14:creationId xmlns:p14="http://schemas.microsoft.com/office/powerpoint/2010/main" val="3875753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 have prepared a more extensive list of philanthropic organisations</a:t>
            </a:r>
            <a:r>
              <a:rPr lang="en-AU" baseline="0" dirty="0" smtClean="0"/>
              <a:t> for the pdf of this presentation.</a:t>
            </a:r>
            <a:endParaRPr lang="en-GB" dirty="0"/>
          </a:p>
        </p:txBody>
      </p:sp>
      <p:sp>
        <p:nvSpPr>
          <p:cNvPr id="4" name="Slide Number Placeholder 3"/>
          <p:cNvSpPr>
            <a:spLocks noGrp="1"/>
          </p:cNvSpPr>
          <p:nvPr>
            <p:ph type="sldNum" sz="quarter" idx="10"/>
          </p:nvPr>
        </p:nvSpPr>
        <p:spPr/>
        <p:txBody>
          <a:bodyPr/>
          <a:lstStyle/>
          <a:p>
            <a:fld id="{615544DF-D707-4575-A21D-2F65C28D14AC}" type="slidenum">
              <a:rPr lang="en-AU" smtClean="0"/>
              <a:t>3</a:t>
            </a:fld>
            <a:endParaRPr lang="en-AU"/>
          </a:p>
        </p:txBody>
      </p:sp>
    </p:spTree>
    <p:extLst>
      <p:ext uri="{BB962C8B-B14F-4D97-AF65-F5344CB8AC3E}">
        <p14:creationId xmlns:p14="http://schemas.microsoft.com/office/powerpoint/2010/main" val="1865473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 have prepared a more extensive list of philanthropic organisations</a:t>
            </a:r>
            <a:r>
              <a:rPr lang="en-AU" baseline="0" dirty="0" smtClean="0"/>
              <a:t> for the pdf of this presentation.</a:t>
            </a:r>
            <a:endParaRPr lang="en-GB" dirty="0"/>
          </a:p>
        </p:txBody>
      </p:sp>
      <p:sp>
        <p:nvSpPr>
          <p:cNvPr id="4" name="Slide Number Placeholder 3"/>
          <p:cNvSpPr>
            <a:spLocks noGrp="1"/>
          </p:cNvSpPr>
          <p:nvPr>
            <p:ph type="sldNum" sz="quarter" idx="10"/>
          </p:nvPr>
        </p:nvSpPr>
        <p:spPr/>
        <p:txBody>
          <a:bodyPr/>
          <a:lstStyle/>
          <a:p>
            <a:fld id="{615544DF-D707-4575-A21D-2F65C28D14AC}" type="slidenum">
              <a:rPr lang="en-AU" smtClean="0"/>
              <a:t>4</a:t>
            </a:fld>
            <a:endParaRPr lang="en-AU"/>
          </a:p>
        </p:txBody>
      </p:sp>
    </p:spTree>
    <p:extLst>
      <p:ext uri="{BB962C8B-B14F-4D97-AF65-F5344CB8AC3E}">
        <p14:creationId xmlns:p14="http://schemas.microsoft.com/office/powerpoint/2010/main" val="4084197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If you are ever</a:t>
            </a:r>
            <a:r>
              <a:rPr lang="en-AU" baseline="0" dirty="0" smtClean="0"/>
              <a:t> unsure about something in the application call up and ask.</a:t>
            </a:r>
          </a:p>
          <a:p>
            <a:r>
              <a:rPr lang="en-AU" baseline="0" dirty="0" smtClean="0"/>
              <a:t>Make sure there is one key sentence that says exactly what the project is.</a:t>
            </a:r>
            <a:endParaRPr lang="en-GB" dirty="0"/>
          </a:p>
        </p:txBody>
      </p:sp>
      <p:sp>
        <p:nvSpPr>
          <p:cNvPr id="4" name="Slide Number Placeholder 3"/>
          <p:cNvSpPr>
            <a:spLocks noGrp="1"/>
          </p:cNvSpPr>
          <p:nvPr>
            <p:ph type="sldNum" sz="quarter" idx="10"/>
          </p:nvPr>
        </p:nvSpPr>
        <p:spPr/>
        <p:txBody>
          <a:bodyPr/>
          <a:lstStyle/>
          <a:p>
            <a:fld id="{615544DF-D707-4575-A21D-2F65C28D14AC}" type="slidenum">
              <a:rPr lang="en-AU" smtClean="0"/>
              <a:t>9</a:t>
            </a:fld>
            <a:endParaRPr lang="en-AU"/>
          </a:p>
        </p:txBody>
      </p:sp>
    </p:spTree>
    <p:extLst>
      <p:ext uri="{BB962C8B-B14F-4D97-AF65-F5344CB8AC3E}">
        <p14:creationId xmlns:p14="http://schemas.microsoft.com/office/powerpoint/2010/main" val="36576031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13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14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1 – no image">
    <p:spTree>
      <p:nvGrpSpPr>
        <p:cNvPr id="1" name=""/>
        <p:cNvGrpSpPr/>
        <p:nvPr/>
      </p:nvGrpSpPr>
      <p:grpSpPr>
        <a:xfrm>
          <a:off x="0" y="0"/>
          <a:ext cx="0" cy="0"/>
          <a:chOff x="0" y="0"/>
          <a:chExt cx="0" cy="0"/>
        </a:xfrm>
      </p:grpSpPr>
      <p:sp>
        <p:nvSpPr>
          <p:cNvPr id="4" name="Rectangle 3"/>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ounded Rectangle 5"/>
          <p:cNvSpPr/>
          <p:nvPr userDrawn="1"/>
        </p:nvSpPr>
        <p:spPr>
          <a:xfrm>
            <a:off x="216000" y="216000"/>
            <a:ext cx="8712000" cy="6395423"/>
          </a:xfrm>
          <a:prstGeom prst="roundRect">
            <a:avLst>
              <a:gd name="adj" fmla="val 371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gradFill flip="none" rotWithShape="1">
            <a:gsLst>
              <a:gs pos="29000">
                <a:schemeClr val="bg1"/>
              </a:gs>
              <a:gs pos="88000">
                <a:srgbClr val="CECFC8"/>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eaves1.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6000" y="216000"/>
            <a:ext cx="4794664" cy="1810572"/>
          </a:xfrm>
          <a:prstGeom prst="rect">
            <a:avLst/>
          </a:prstGeom>
        </p:spPr>
      </p:pic>
      <p:pic>
        <p:nvPicPr>
          <p:cNvPr id="11" name="Picture 10" descr="MRSC MB PPT Colour Logo.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10000" y="5904000"/>
            <a:ext cx="1716081" cy="448071"/>
          </a:xfrm>
          <a:prstGeom prst="rect">
            <a:avLst/>
          </a:prstGeom>
        </p:spPr>
      </p:pic>
      <p:cxnSp>
        <p:nvCxnSpPr>
          <p:cNvPr id="12" name="Straight Connector 11"/>
          <p:cNvCxnSpPr/>
          <p:nvPr userDrawn="1"/>
        </p:nvCxnSpPr>
        <p:spPr>
          <a:xfrm>
            <a:off x="864000" y="5673283"/>
            <a:ext cx="6953744" cy="0"/>
          </a:xfrm>
          <a:prstGeom prst="line">
            <a:avLst/>
          </a:prstGeom>
          <a:ln w="6350" cap="rnd">
            <a:gradFill flip="none" rotWithShape="1">
              <a:gsLst>
                <a:gs pos="0">
                  <a:schemeClr val="tx1">
                    <a:lumMod val="65000"/>
                    <a:lumOff val="35000"/>
                  </a:schemeClr>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13" name="Title 1"/>
          <p:cNvSpPr>
            <a:spLocks noGrp="1"/>
          </p:cNvSpPr>
          <p:nvPr>
            <p:ph type="ctrTitle" hasCustomPrompt="1"/>
          </p:nvPr>
        </p:nvSpPr>
        <p:spPr>
          <a:xfrm>
            <a:off x="828000" y="1243280"/>
            <a:ext cx="7870516" cy="693299"/>
          </a:xfrm>
        </p:spPr>
        <p:txBody>
          <a:bodyPr>
            <a:normAutofit/>
          </a:bodyPr>
          <a:lstStyle>
            <a:lvl1pPr>
              <a:lnSpc>
                <a:spcPts val="4000"/>
              </a:lnSpc>
              <a:defRPr sz="4000" b="1" i="0">
                <a:solidFill>
                  <a:schemeClr val="tx1">
                    <a:lumMod val="75000"/>
                    <a:lumOff val="25000"/>
                  </a:schemeClr>
                </a:solidFill>
              </a:defRPr>
            </a:lvl1pPr>
          </a:lstStyle>
          <a:p>
            <a:r>
              <a:rPr lang="en-AU" dirty="0" smtClean="0"/>
              <a:t>Click to add title text</a:t>
            </a:r>
            <a:endParaRPr lang="en-US" dirty="0"/>
          </a:p>
        </p:txBody>
      </p:sp>
      <p:sp>
        <p:nvSpPr>
          <p:cNvPr id="16" name="Content Placeholder 2"/>
          <p:cNvSpPr>
            <a:spLocks noGrp="1"/>
          </p:cNvSpPr>
          <p:nvPr>
            <p:ph idx="1"/>
          </p:nvPr>
        </p:nvSpPr>
        <p:spPr>
          <a:xfrm>
            <a:off x="828000" y="2030791"/>
            <a:ext cx="7870516" cy="3512241"/>
          </a:xfrm>
          <a:prstGeom prst="rect">
            <a:avLst/>
          </a:prstGeom>
        </p:spPr>
        <p:txBody>
          <a:bodyPr lIns="0" tIns="0" rIns="0" bIns="0"/>
          <a:lstStyle>
            <a:lvl1pPr marL="0" indent="0">
              <a:lnSpc>
                <a:spcPts val="1900"/>
              </a:lnSpc>
              <a:buNone/>
              <a:defRPr sz="2000">
                <a:solidFill>
                  <a:schemeClr val="tx1">
                    <a:lumMod val="75000"/>
                    <a:lumOff val="25000"/>
                  </a:schemeClr>
                </a:solidFill>
              </a:defRPr>
            </a:lvl1pPr>
          </a:lstStyle>
          <a:p>
            <a:pPr lvl="0"/>
            <a:r>
              <a:rPr lang="en-AU" dirty="0" smtClean="0"/>
              <a:t>Click to edit Master text style</a:t>
            </a:r>
          </a:p>
        </p:txBody>
      </p:sp>
    </p:spTree>
    <p:extLst>
      <p:ext uri="{BB962C8B-B14F-4D97-AF65-F5344CB8AC3E}">
        <p14:creationId xmlns:p14="http://schemas.microsoft.com/office/powerpoint/2010/main" val="27050429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2 - with image">
    <p:spTree>
      <p:nvGrpSpPr>
        <p:cNvPr id="1" name=""/>
        <p:cNvGrpSpPr/>
        <p:nvPr/>
      </p:nvGrpSpPr>
      <p:grpSpPr>
        <a:xfrm>
          <a:off x="0" y="0"/>
          <a:ext cx="0" cy="0"/>
          <a:chOff x="0" y="0"/>
          <a:chExt cx="0" cy="0"/>
        </a:xfrm>
      </p:grpSpPr>
      <p:sp>
        <p:nvSpPr>
          <p:cNvPr id="3" name="Rectangle 2"/>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ounded Rectangle 3"/>
          <p:cNvSpPr/>
          <p:nvPr userDrawn="1"/>
        </p:nvSpPr>
        <p:spPr>
          <a:xfrm>
            <a:off x="216000" y="216000"/>
            <a:ext cx="8712000" cy="6395423"/>
          </a:xfrm>
          <a:prstGeom prst="roundRect">
            <a:avLst>
              <a:gd name="adj" fmla="val 3711"/>
            </a:avLst>
          </a:prstGeom>
          <a:gradFill flip="none" rotWithShape="1">
            <a:gsLst>
              <a:gs pos="29000">
                <a:schemeClr val="bg1"/>
              </a:gs>
              <a:gs pos="88000">
                <a:srgbClr val="CECFC8"/>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leaves1.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6000" y="216000"/>
            <a:ext cx="4794664" cy="1810572"/>
          </a:xfrm>
          <a:prstGeom prst="rect">
            <a:avLst/>
          </a:prstGeom>
        </p:spPr>
      </p:pic>
      <p:pic>
        <p:nvPicPr>
          <p:cNvPr id="6" name="Picture 5" descr="MRSC MB PPT Colour Logo.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10000" y="5904000"/>
            <a:ext cx="1716081" cy="448071"/>
          </a:xfrm>
          <a:prstGeom prst="rect">
            <a:avLst/>
          </a:prstGeom>
        </p:spPr>
      </p:pic>
      <p:cxnSp>
        <p:nvCxnSpPr>
          <p:cNvPr id="7" name="Straight Connector 6"/>
          <p:cNvCxnSpPr/>
          <p:nvPr userDrawn="1"/>
        </p:nvCxnSpPr>
        <p:spPr>
          <a:xfrm>
            <a:off x="864000" y="5673283"/>
            <a:ext cx="6953744" cy="0"/>
          </a:xfrm>
          <a:prstGeom prst="line">
            <a:avLst/>
          </a:prstGeom>
          <a:ln w="6350" cap="rnd">
            <a:gradFill flip="none" rotWithShape="1">
              <a:gsLst>
                <a:gs pos="0">
                  <a:schemeClr val="tx1">
                    <a:lumMod val="65000"/>
                    <a:lumOff val="35000"/>
                  </a:schemeClr>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8" name="Content Placeholder 2"/>
          <p:cNvSpPr>
            <a:spLocks noGrp="1"/>
          </p:cNvSpPr>
          <p:nvPr>
            <p:ph idx="1"/>
          </p:nvPr>
        </p:nvSpPr>
        <p:spPr>
          <a:xfrm>
            <a:off x="828000" y="2030791"/>
            <a:ext cx="4321237" cy="3512241"/>
          </a:xfrm>
          <a:prstGeom prst="rect">
            <a:avLst/>
          </a:prstGeom>
        </p:spPr>
        <p:txBody>
          <a:bodyPr lIns="0" tIns="0" rIns="0" bIns="0"/>
          <a:lstStyle>
            <a:lvl1pPr marL="0" indent="0">
              <a:lnSpc>
                <a:spcPts val="1900"/>
              </a:lnSpc>
              <a:buNone/>
              <a:defRPr sz="2000">
                <a:solidFill>
                  <a:schemeClr val="tx1">
                    <a:lumMod val="75000"/>
                    <a:lumOff val="25000"/>
                  </a:schemeClr>
                </a:solidFill>
              </a:defRPr>
            </a:lvl1pPr>
          </a:lstStyle>
          <a:p>
            <a:pPr lvl="0"/>
            <a:r>
              <a:rPr lang="en-AU" dirty="0" smtClean="0"/>
              <a:t>Click to edit Master text style</a:t>
            </a:r>
          </a:p>
        </p:txBody>
      </p:sp>
      <p:sp>
        <p:nvSpPr>
          <p:cNvPr id="9" name="Title 1"/>
          <p:cNvSpPr>
            <a:spLocks noGrp="1"/>
          </p:cNvSpPr>
          <p:nvPr>
            <p:ph type="ctrTitle" hasCustomPrompt="1"/>
          </p:nvPr>
        </p:nvSpPr>
        <p:spPr>
          <a:xfrm>
            <a:off x="828000" y="1243280"/>
            <a:ext cx="7870516" cy="693299"/>
          </a:xfrm>
        </p:spPr>
        <p:txBody>
          <a:bodyPr>
            <a:normAutofit/>
          </a:bodyPr>
          <a:lstStyle>
            <a:lvl1pPr>
              <a:lnSpc>
                <a:spcPts val="4000"/>
              </a:lnSpc>
              <a:defRPr sz="4000" b="1" i="0">
                <a:solidFill>
                  <a:schemeClr val="tx1">
                    <a:lumMod val="75000"/>
                    <a:lumOff val="25000"/>
                  </a:schemeClr>
                </a:solidFill>
              </a:defRPr>
            </a:lvl1pPr>
          </a:lstStyle>
          <a:p>
            <a:r>
              <a:rPr lang="en-AU" dirty="0" smtClean="0"/>
              <a:t>Click to add title text</a:t>
            </a:r>
            <a:endParaRPr lang="en-US" dirty="0"/>
          </a:p>
        </p:txBody>
      </p:sp>
      <p:sp>
        <p:nvSpPr>
          <p:cNvPr id="19" name="Picture Placeholder 18"/>
          <p:cNvSpPr>
            <a:spLocks noGrp="1"/>
          </p:cNvSpPr>
          <p:nvPr>
            <p:ph type="pic" sz="quarter" idx="10" hasCustomPrompt="1"/>
          </p:nvPr>
        </p:nvSpPr>
        <p:spPr>
          <a:xfrm>
            <a:off x="5285391" y="2027238"/>
            <a:ext cx="3413125" cy="3516312"/>
          </a:xfrm>
          <a:prstGeom prst="rect">
            <a:avLst/>
          </a:prstGeom>
          <a:solidFill>
            <a:schemeClr val="bg1"/>
          </a:solidFill>
          <a:effectLst>
            <a:outerShdw blurRad="50800" dist="38100" dir="2700000" algn="tl" rotWithShape="0">
              <a:srgbClr val="000000">
                <a:alpha val="43000"/>
              </a:srgbClr>
            </a:outerShdw>
          </a:effectLst>
        </p:spPr>
        <p:txBody>
          <a:bodyPr vert="horz"/>
          <a:lstStyle>
            <a:lvl1pPr marL="0" indent="0">
              <a:buNone/>
              <a:defRPr sz="1500">
                <a:solidFill>
                  <a:srgbClr val="404040"/>
                </a:solidFill>
              </a:defRPr>
            </a:lvl1pPr>
          </a:lstStyle>
          <a:p>
            <a:r>
              <a:rPr lang="en-US" dirty="0" smtClean="0"/>
              <a:t>Add image</a:t>
            </a:r>
            <a:endParaRPr lang="en-US" dirty="0"/>
          </a:p>
        </p:txBody>
      </p:sp>
    </p:spTree>
    <p:extLst>
      <p:ext uri="{BB962C8B-B14F-4D97-AF65-F5344CB8AC3E}">
        <p14:creationId xmlns:p14="http://schemas.microsoft.com/office/powerpoint/2010/main" val="36736733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2 – image/diagram only">
    <p:spTree>
      <p:nvGrpSpPr>
        <p:cNvPr id="1" name=""/>
        <p:cNvGrpSpPr/>
        <p:nvPr/>
      </p:nvGrpSpPr>
      <p:grpSpPr>
        <a:xfrm>
          <a:off x="0" y="0"/>
          <a:ext cx="0" cy="0"/>
          <a:chOff x="0" y="0"/>
          <a:chExt cx="0" cy="0"/>
        </a:xfrm>
      </p:grpSpPr>
      <p:sp>
        <p:nvSpPr>
          <p:cNvPr id="4" name="Rectangle 3"/>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ounded Rectangle 4"/>
          <p:cNvSpPr/>
          <p:nvPr userDrawn="1"/>
        </p:nvSpPr>
        <p:spPr>
          <a:xfrm>
            <a:off x="216000" y="216000"/>
            <a:ext cx="8712000" cy="6395423"/>
          </a:xfrm>
          <a:prstGeom prst="roundRect">
            <a:avLst>
              <a:gd name="adj" fmla="val 3711"/>
            </a:avLst>
          </a:prstGeom>
          <a:gradFill flip="none" rotWithShape="1">
            <a:gsLst>
              <a:gs pos="29000">
                <a:schemeClr val="bg1"/>
              </a:gs>
              <a:gs pos="88000">
                <a:srgbClr val="CECFC8"/>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leaves1.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6000" y="216000"/>
            <a:ext cx="4794664" cy="1810572"/>
          </a:xfrm>
          <a:prstGeom prst="rect">
            <a:avLst/>
          </a:prstGeom>
        </p:spPr>
      </p:pic>
      <p:pic>
        <p:nvPicPr>
          <p:cNvPr id="7" name="Picture 6" descr="MRSC MB PPT Colour Logo.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10000" y="5904000"/>
            <a:ext cx="1716081" cy="448071"/>
          </a:xfrm>
          <a:prstGeom prst="rect">
            <a:avLst/>
          </a:prstGeom>
        </p:spPr>
      </p:pic>
      <p:cxnSp>
        <p:nvCxnSpPr>
          <p:cNvPr id="8" name="Straight Connector 7"/>
          <p:cNvCxnSpPr/>
          <p:nvPr userDrawn="1"/>
        </p:nvCxnSpPr>
        <p:spPr>
          <a:xfrm>
            <a:off x="864000" y="5673283"/>
            <a:ext cx="6953744" cy="0"/>
          </a:xfrm>
          <a:prstGeom prst="line">
            <a:avLst/>
          </a:prstGeom>
          <a:ln w="6350" cap="rnd">
            <a:gradFill flip="none" rotWithShape="1">
              <a:gsLst>
                <a:gs pos="0">
                  <a:schemeClr val="tx1">
                    <a:lumMod val="65000"/>
                    <a:lumOff val="35000"/>
                  </a:schemeClr>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Title 1"/>
          <p:cNvSpPr>
            <a:spLocks noGrp="1"/>
          </p:cNvSpPr>
          <p:nvPr>
            <p:ph type="ctrTitle" hasCustomPrompt="1"/>
          </p:nvPr>
        </p:nvSpPr>
        <p:spPr>
          <a:xfrm>
            <a:off x="828000" y="828561"/>
            <a:ext cx="7870516" cy="432474"/>
          </a:xfrm>
        </p:spPr>
        <p:txBody>
          <a:bodyPr>
            <a:normAutofit/>
          </a:bodyPr>
          <a:lstStyle>
            <a:lvl1pPr>
              <a:lnSpc>
                <a:spcPts val="2600"/>
              </a:lnSpc>
              <a:defRPr sz="2500" b="1" i="0">
                <a:solidFill>
                  <a:schemeClr val="tx1">
                    <a:lumMod val="75000"/>
                    <a:lumOff val="25000"/>
                  </a:schemeClr>
                </a:solidFill>
              </a:defRPr>
            </a:lvl1pPr>
          </a:lstStyle>
          <a:p>
            <a:r>
              <a:rPr lang="en-AU" dirty="0" smtClean="0"/>
              <a:t>Click to add title text</a:t>
            </a:r>
            <a:endParaRPr lang="en-US" dirty="0"/>
          </a:p>
        </p:txBody>
      </p:sp>
      <p:sp>
        <p:nvSpPr>
          <p:cNvPr id="12" name="Picture Placeholder 11"/>
          <p:cNvSpPr>
            <a:spLocks noGrp="1"/>
          </p:cNvSpPr>
          <p:nvPr>
            <p:ph type="pic" sz="quarter" idx="10" hasCustomPrompt="1"/>
          </p:nvPr>
        </p:nvSpPr>
        <p:spPr>
          <a:xfrm>
            <a:off x="828000" y="1351108"/>
            <a:ext cx="7566025" cy="4134776"/>
          </a:xfrm>
          <a:prstGeom prst="rect">
            <a:avLst/>
          </a:prstGeom>
          <a:solidFill>
            <a:schemeClr val="bg1"/>
          </a:solidFill>
          <a:effectLst>
            <a:outerShdw blurRad="50800" dist="38100" dir="2700000" algn="tl" rotWithShape="0">
              <a:srgbClr val="000000">
                <a:alpha val="43000"/>
              </a:srgbClr>
            </a:outerShdw>
          </a:effectLst>
        </p:spPr>
        <p:txBody>
          <a:bodyPr vert="horz"/>
          <a:lstStyle>
            <a:lvl1pPr marL="0" indent="0">
              <a:buNone/>
              <a:defRPr sz="1500">
                <a:solidFill>
                  <a:schemeClr val="tx1">
                    <a:lumMod val="75000"/>
                    <a:lumOff val="25000"/>
                  </a:schemeClr>
                </a:solidFill>
              </a:defRPr>
            </a:lvl1pPr>
          </a:lstStyle>
          <a:p>
            <a:r>
              <a:rPr lang="en-US" dirty="0" smtClean="0"/>
              <a:t>Add image here</a:t>
            </a:r>
            <a:endParaRPr lang="en-US" dirty="0"/>
          </a:p>
        </p:txBody>
      </p:sp>
    </p:spTree>
    <p:extLst>
      <p:ext uri="{BB962C8B-B14F-4D97-AF65-F5344CB8AC3E}">
        <p14:creationId xmlns:p14="http://schemas.microsoft.com/office/powerpoint/2010/main" val="564122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 with address">
    <p:spTree>
      <p:nvGrpSpPr>
        <p:cNvPr id="1" name=""/>
        <p:cNvGrpSpPr/>
        <p:nvPr/>
      </p:nvGrpSpPr>
      <p:grpSpPr>
        <a:xfrm>
          <a:off x="0" y="0"/>
          <a:ext cx="0" cy="0"/>
          <a:chOff x="0" y="0"/>
          <a:chExt cx="0" cy="0"/>
        </a:xfrm>
      </p:grpSpPr>
      <p:sp>
        <p:nvSpPr>
          <p:cNvPr id="3" name="Rectangle 2"/>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ounded Rectangle 3"/>
          <p:cNvSpPr/>
          <p:nvPr userDrawn="1"/>
        </p:nvSpPr>
        <p:spPr>
          <a:xfrm>
            <a:off x="216000" y="216000"/>
            <a:ext cx="8712000" cy="6395423"/>
          </a:xfrm>
          <a:prstGeom prst="roundRect">
            <a:avLst>
              <a:gd name="adj" fmla="val 3711"/>
            </a:avLst>
          </a:prstGeom>
          <a:blipFill rotWithShape="1">
            <a:blip r:embed="rId2" cstate="screen">
              <a:extLst>
                <a:ext uri="{28A0092B-C50C-407E-A947-70E740481C1C}">
                  <a14:useLocalDpi xmlns:a14="http://schemas.microsoft.com/office/drawing/2010/main"/>
                </a:ext>
              </a:extLst>
            </a:blip>
            <a:srcRect/>
            <a:stretch>
              <a:fillRect t="-28156" b="28156"/>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reeform 2"/>
          <p:cNvSpPr>
            <a:spLocks noChangeArrowheads="1"/>
          </p:cNvSpPr>
          <p:nvPr userDrawn="1"/>
        </p:nvSpPr>
        <p:spPr bwMode="auto">
          <a:xfrm rot="10800000">
            <a:off x="216000" y="437422"/>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13860000" sx="101000" sy="101000" algn="ctr" rotWithShape="0">
              <a:srgbClr val="000000">
                <a:alpha val="50000"/>
              </a:srgbClr>
            </a:outerShdw>
          </a:effectLst>
        </p:spPr>
        <p:txBody>
          <a:bodyPr wrap="none" anchor="ctr"/>
          <a:lstStyle/>
          <a:p>
            <a:endParaRPr lang="en-US"/>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288215" y="1017841"/>
            <a:ext cx="4208366" cy="2171565"/>
          </a:xfrm>
          <a:prstGeom prst="rect">
            <a:avLst/>
          </a:prstGeom>
        </p:spPr>
      </p:pic>
      <p:cxnSp>
        <p:nvCxnSpPr>
          <p:cNvPr id="7" name="Straight Connector 6"/>
          <p:cNvCxnSpPr/>
          <p:nvPr userDrawn="1"/>
        </p:nvCxnSpPr>
        <p:spPr>
          <a:xfrm>
            <a:off x="216000" y="5484145"/>
            <a:ext cx="8712000"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8" name="Picture 7"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5765521"/>
            <a:ext cx="5724335" cy="557803"/>
          </a:xfrm>
          <a:prstGeom prst="rect">
            <a:avLst/>
          </a:prstGeom>
        </p:spPr>
      </p:pic>
      <p:sp>
        <p:nvSpPr>
          <p:cNvPr id="18" name="TextBox 17"/>
          <p:cNvSpPr txBox="1"/>
          <p:nvPr userDrawn="1"/>
        </p:nvSpPr>
        <p:spPr>
          <a:xfrm>
            <a:off x="828000" y="3900199"/>
            <a:ext cx="3188353" cy="1151597"/>
          </a:xfrm>
          <a:prstGeom prst="rect">
            <a:avLst/>
          </a:prstGeom>
          <a:noFill/>
        </p:spPr>
        <p:txBody>
          <a:bodyPr wrap="square" lIns="0" tIns="0" rIns="0" bIns="0" rtlCol="0">
            <a:spAutoFit/>
          </a:bodyPr>
          <a:lstStyle/>
          <a:p>
            <a:pPr>
              <a:lnSpc>
                <a:spcPts val="1800"/>
              </a:lnSpc>
              <a:buFontTx/>
              <a:buNone/>
            </a:pPr>
            <a:r>
              <a:rPr lang="en-US" sz="1400" b="1" baseline="0" dirty="0" smtClean="0">
                <a:solidFill>
                  <a:schemeClr val="bg1"/>
                </a:solidFill>
                <a:latin typeface="Arial"/>
              </a:rPr>
              <a:t>Macedon Ranges Shire Council</a:t>
            </a:r>
          </a:p>
          <a:p>
            <a:pPr>
              <a:lnSpc>
                <a:spcPts val="1800"/>
              </a:lnSpc>
              <a:buFontTx/>
              <a:buNone/>
            </a:pPr>
            <a:r>
              <a:rPr lang="en-US" sz="1400" baseline="0" dirty="0" smtClean="0">
                <a:solidFill>
                  <a:schemeClr val="bg1"/>
                </a:solidFill>
                <a:latin typeface="Arial"/>
              </a:rPr>
              <a:t>PO Box 151 </a:t>
            </a:r>
            <a:r>
              <a:rPr lang="en-US" sz="1400" baseline="0" dirty="0" err="1" smtClean="0">
                <a:solidFill>
                  <a:schemeClr val="bg1"/>
                </a:solidFill>
                <a:latin typeface="Arial"/>
              </a:rPr>
              <a:t>Kyneton</a:t>
            </a:r>
            <a:r>
              <a:rPr lang="en-US" sz="1400" baseline="0" dirty="0" smtClean="0">
                <a:solidFill>
                  <a:schemeClr val="bg1"/>
                </a:solidFill>
                <a:latin typeface="Arial"/>
              </a:rPr>
              <a:t> Victoria 3444</a:t>
            </a:r>
          </a:p>
          <a:p>
            <a:pPr>
              <a:lnSpc>
                <a:spcPts val="1800"/>
              </a:lnSpc>
              <a:buFontTx/>
              <a:buNone/>
            </a:pPr>
            <a:r>
              <a:rPr lang="en-US" sz="1400" baseline="0" dirty="0" smtClean="0">
                <a:solidFill>
                  <a:schemeClr val="bg1"/>
                </a:solidFill>
                <a:latin typeface="Arial"/>
              </a:rPr>
              <a:t>T 03 5422 0333  F 03 5422 3623  </a:t>
            </a:r>
          </a:p>
          <a:p>
            <a:pPr>
              <a:lnSpc>
                <a:spcPts val="1800"/>
              </a:lnSpc>
              <a:buFontTx/>
              <a:buNone/>
            </a:pPr>
            <a:r>
              <a:rPr lang="en-US" sz="1400" baseline="0" dirty="0" smtClean="0">
                <a:solidFill>
                  <a:schemeClr val="bg1"/>
                </a:solidFill>
                <a:latin typeface="Arial"/>
              </a:rPr>
              <a:t>E </a:t>
            </a:r>
            <a:r>
              <a:rPr lang="en-US" sz="1400" baseline="0" dirty="0" err="1" smtClean="0">
                <a:solidFill>
                  <a:schemeClr val="bg1"/>
                </a:solidFill>
                <a:latin typeface="Arial"/>
              </a:rPr>
              <a:t>mrsc@mrsc.vic.gov.au</a:t>
            </a:r>
            <a:endParaRPr lang="en-US" sz="1400" baseline="0" dirty="0" smtClean="0">
              <a:solidFill>
                <a:schemeClr val="bg1"/>
              </a:solidFill>
              <a:latin typeface="Arial"/>
            </a:endParaRPr>
          </a:p>
          <a:p>
            <a:pPr>
              <a:lnSpc>
                <a:spcPts val="1800"/>
              </a:lnSpc>
              <a:buFontTx/>
              <a:buNone/>
            </a:pPr>
            <a:r>
              <a:rPr lang="en-US" sz="1400" baseline="0" dirty="0" err="1" smtClean="0">
                <a:solidFill>
                  <a:schemeClr val="bg1"/>
                </a:solidFill>
                <a:latin typeface="Arial"/>
              </a:rPr>
              <a:t>www.mrsc.vic.gov.au</a:t>
            </a:r>
            <a:endParaRPr lang="en-US" sz="1400" baseline="0" dirty="0">
              <a:solidFill>
                <a:schemeClr val="bg1"/>
              </a:solidFill>
              <a:latin typeface="Arial"/>
            </a:endParaRPr>
          </a:p>
        </p:txBody>
      </p:sp>
    </p:spTree>
    <p:extLst>
      <p:ext uri="{BB962C8B-B14F-4D97-AF65-F5344CB8AC3E}">
        <p14:creationId xmlns:p14="http://schemas.microsoft.com/office/powerpoint/2010/main" val="2736029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5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8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9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10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2_MasterBrand 01 Title Slide">
    <p:spTree>
      <p:nvGrpSpPr>
        <p:cNvPr id="1" name=""/>
        <p:cNvGrpSpPr/>
        <p:nvPr/>
      </p:nvGrpSpPr>
      <p:grpSpPr>
        <a:xfrm>
          <a:off x="0" y="0"/>
          <a:ext cx="0" cy="0"/>
          <a:chOff x="0" y="0"/>
          <a:chExt cx="0" cy="0"/>
        </a:xfrm>
      </p:grpSpPr>
      <p:sp>
        <p:nvSpPr>
          <p:cNvPr id="10" name="Rectangle 9"/>
          <p:cNvSpPr/>
          <p:nvPr userDrawn="1"/>
        </p:nvSpPr>
        <p:spPr>
          <a:xfrm>
            <a:off x="-126093" y="-90073"/>
            <a:ext cx="9348901" cy="702576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userDrawn="1"/>
        </p:nvSpPr>
        <p:spPr>
          <a:xfrm>
            <a:off x="216000" y="216000"/>
            <a:ext cx="8712000" cy="6395423"/>
          </a:xfrm>
          <a:prstGeom prst="roundRect">
            <a:avLst>
              <a:gd name="adj" fmla="val 3711"/>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3858" y="3684026"/>
            <a:ext cx="4208366" cy="2171565"/>
          </a:xfrm>
          <a:prstGeom prst="rect">
            <a:avLst/>
          </a:prstGeom>
        </p:spPr>
      </p:pic>
      <p:sp>
        <p:nvSpPr>
          <p:cNvPr id="8" name="Freeform 2"/>
          <p:cNvSpPr>
            <a:spLocks noChangeArrowheads="1"/>
          </p:cNvSpPr>
          <p:nvPr userDrawn="1"/>
        </p:nvSpPr>
        <p:spPr bwMode="auto">
          <a:xfrm>
            <a:off x="216000" y="216000"/>
            <a:ext cx="8712000" cy="6174000"/>
          </a:xfrm>
          <a:custGeom>
            <a:avLst/>
            <a:gdLst>
              <a:gd name="T0" fmla="*/ 18999 w 19000"/>
              <a:gd name="T1" fmla="*/ 697 h 13316"/>
              <a:gd name="T2" fmla="*/ 18999 w 19000"/>
              <a:gd name="T3" fmla="*/ 697 h 13316"/>
              <a:gd name="T4" fmla="*/ 18999 w 19000"/>
              <a:gd name="T5" fmla="*/ 697 h 13316"/>
              <a:gd name="T6" fmla="*/ 18999 w 19000"/>
              <a:gd name="T7" fmla="*/ 492 h 13316"/>
              <a:gd name="T8" fmla="*/ 18998 w 19000"/>
              <a:gd name="T9" fmla="*/ 471 h 13316"/>
              <a:gd name="T10" fmla="*/ 18991 w 19000"/>
              <a:gd name="T11" fmla="*/ 415 h 13316"/>
              <a:gd name="T12" fmla="*/ 18984 w 19000"/>
              <a:gd name="T13" fmla="*/ 378 h 13316"/>
              <a:gd name="T14" fmla="*/ 18973 w 19000"/>
              <a:gd name="T15" fmla="*/ 336 h 13316"/>
              <a:gd name="T16" fmla="*/ 18958 w 19000"/>
              <a:gd name="T17" fmla="*/ 292 h 13316"/>
              <a:gd name="T18" fmla="*/ 18938 w 19000"/>
              <a:gd name="T19" fmla="*/ 246 h 13316"/>
              <a:gd name="T20" fmla="*/ 18911 w 19000"/>
              <a:gd name="T21" fmla="*/ 200 h 13316"/>
              <a:gd name="T22" fmla="*/ 18879 w 19000"/>
              <a:gd name="T23" fmla="*/ 156 h 13316"/>
              <a:gd name="T24" fmla="*/ 18839 w 19000"/>
              <a:gd name="T25" fmla="*/ 114 h 13316"/>
              <a:gd name="T26" fmla="*/ 18791 w 19000"/>
              <a:gd name="T27" fmla="*/ 77 h 13316"/>
              <a:gd name="T28" fmla="*/ 18735 w 19000"/>
              <a:gd name="T29" fmla="*/ 45 h 13316"/>
              <a:gd name="T30" fmla="*/ 18669 w 19000"/>
              <a:gd name="T31" fmla="*/ 21 h 13316"/>
              <a:gd name="T32" fmla="*/ 18594 w 19000"/>
              <a:gd name="T33" fmla="*/ 6 h 13316"/>
              <a:gd name="T34" fmla="*/ 18507 w 19000"/>
              <a:gd name="T35" fmla="*/ 0 h 13316"/>
              <a:gd name="T36" fmla="*/ 472 w 19000"/>
              <a:gd name="T37" fmla="*/ 0 h 13316"/>
              <a:gd name="T38" fmla="*/ 452 w 19000"/>
              <a:gd name="T39" fmla="*/ 1 h 13316"/>
              <a:gd name="T40" fmla="*/ 398 w 19000"/>
              <a:gd name="T41" fmla="*/ 8 h 13316"/>
              <a:gd name="T42" fmla="*/ 363 w 19000"/>
              <a:gd name="T43" fmla="*/ 15 h 13316"/>
              <a:gd name="T44" fmla="*/ 323 w 19000"/>
              <a:gd name="T45" fmla="*/ 26 h 13316"/>
              <a:gd name="T46" fmla="*/ 280 w 19000"/>
              <a:gd name="T47" fmla="*/ 41 h 13316"/>
              <a:gd name="T48" fmla="*/ 236 w 19000"/>
              <a:gd name="T49" fmla="*/ 62 h 13316"/>
              <a:gd name="T50" fmla="*/ 192 w 19000"/>
              <a:gd name="T51" fmla="*/ 88 h 13316"/>
              <a:gd name="T52" fmla="*/ 149 w 19000"/>
              <a:gd name="T53" fmla="*/ 120 h 13316"/>
              <a:gd name="T54" fmla="*/ 109 w 19000"/>
              <a:gd name="T55" fmla="*/ 160 h 13316"/>
              <a:gd name="T56" fmla="*/ 74 w 19000"/>
              <a:gd name="T57" fmla="*/ 208 h 13316"/>
              <a:gd name="T58" fmla="*/ 44 w 19000"/>
              <a:gd name="T59" fmla="*/ 264 h 13316"/>
              <a:gd name="T60" fmla="*/ 20 w 19000"/>
              <a:gd name="T61" fmla="*/ 330 h 13316"/>
              <a:gd name="T62" fmla="*/ 5 w 19000"/>
              <a:gd name="T63" fmla="*/ 405 h 13316"/>
              <a:gd name="T64" fmla="*/ 0 w 19000"/>
              <a:gd name="T65" fmla="*/ 492 h 13316"/>
              <a:gd name="T66" fmla="*/ 0 w 19000"/>
              <a:gd name="T67" fmla="*/ 697 h 13316"/>
              <a:gd name="T68" fmla="*/ 0 w 19000"/>
              <a:gd name="T69" fmla="*/ 800 h 13316"/>
              <a:gd name="T70" fmla="*/ 0 w 19000"/>
              <a:gd name="T71" fmla="*/ 13315 h 13316"/>
              <a:gd name="T72" fmla="*/ 1671 w 19000"/>
              <a:gd name="T73" fmla="*/ 13106 h 13316"/>
              <a:gd name="T74" fmla="*/ 3183 w 19000"/>
              <a:gd name="T75" fmla="*/ 12812 h 13316"/>
              <a:gd name="T76" fmla="*/ 4572 w 19000"/>
              <a:gd name="T77" fmla="*/ 12425 h 13316"/>
              <a:gd name="T78" fmla="*/ 5873 w 19000"/>
              <a:gd name="T79" fmla="*/ 11936 h 13316"/>
              <a:gd name="T80" fmla="*/ 7123 w 19000"/>
              <a:gd name="T81" fmla="*/ 11337 h 13316"/>
              <a:gd name="T82" fmla="*/ 8356 w 19000"/>
              <a:gd name="T83" fmla="*/ 10621 h 13316"/>
              <a:gd name="T84" fmla="*/ 9609 w 19000"/>
              <a:gd name="T85" fmla="*/ 9778 h 13316"/>
              <a:gd name="T86" fmla="*/ 10916 w 19000"/>
              <a:gd name="T87" fmla="*/ 8802 h 13316"/>
              <a:gd name="T88" fmla="*/ 11427 w 19000"/>
              <a:gd name="T89" fmla="*/ 8425 h 13316"/>
              <a:gd name="T90" fmla="*/ 11942 w 19000"/>
              <a:gd name="T91" fmla="*/ 8094 h 13316"/>
              <a:gd name="T92" fmla="*/ 12462 w 19000"/>
              <a:gd name="T93" fmla="*/ 7806 h 13316"/>
              <a:gd name="T94" fmla="*/ 12984 w 19000"/>
              <a:gd name="T95" fmla="*/ 7560 h 13316"/>
              <a:gd name="T96" fmla="*/ 13507 w 19000"/>
              <a:gd name="T97" fmla="*/ 7352 h 13316"/>
              <a:gd name="T98" fmla="*/ 14031 w 19000"/>
              <a:gd name="T99" fmla="*/ 7181 h 13316"/>
              <a:gd name="T100" fmla="*/ 14553 w 19000"/>
              <a:gd name="T101" fmla="*/ 7045 h 13316"/>
              <a:gd name="T102" fmla="*/ 15073 w 19000"/>
              <a:gd name="T103" fmla="*/ 6942 h 13316"/>
              <a:gd name="T104" fmla="*/ 15589 w 19000"/>
              <a:gd name="T105" fmla="*/ 6870 h 13316"/>
              <a:gd name="T106" fmla="*/ 16101 w 19000"/>
              <a:gd name="T107" fmla="*/ 6825 h 13316"/>
              <a:gd name="T108" fmla="*/ 17104 w 19000"/>
              <a:gd name="T109" fmla="*/ 6814 h 13316"/>
              <a:gd name="T110" fmla="*/ 18074 w 19000"/>
              <a:gd name="T111" fmla="*/ 6890 h 13316"/>
              <a:gd name="T112" fmla="*/ 18999 w 19000"/>
              <a:gd name="T113" fmla="*/ 7037 h 13316"/>
              <a:gd name="T114" fmla="*/ 18999 w 19000"/>
              <a:gd name="T115" fmla="*/ 697 h 1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00" h="13316">
                <a:moveTo>
                  <a:pt x="18999" y="697"/>
                </a:moveTo>
                <a:lnTo>
                  <a:pt x="18999" y="697"/>
                </a:lnTo>
                <a:lnTo>
                  <a:pt x="18999" y="697"/>
                </a:lnTo>
                <a:lnTo>
                  <a:pt x="18999" y="492"/>
                </a:lnTo>
                <a:lnTo>
                  <a:pt x="18998" y="471"/>
                </a:lnTo>
                <a:lnTo>
                  <a:pt x="18991" y="415"/>
                </a:lnTo>
                <a:lnTo>
                  <a:pt x="18984" y="378"/>
                </a:lnTo>
                <a:lnTo>
                  <a:pt x="18973" y="336"/>
                </a:lnTo>
                <a:lnTo>
                  <a:pt x="18958" y="292"/>
                </a:lnTo>
                <a:lnTo>
                  <a:pt x="18938" y="246"/>
                </a:lnTo>
                <a:lnTo>
                  <a:pt x="18911" y="200"/>
                </a:lnTo>
                <a:lnTo>
                  <a:pt x="18879" y="156"/>
                </a:lnTo>
                <a:lnTo>
                  <a:pt x="18839" y="114"/>
                </a:lnTo>
                <a:lnTo>
                  <a:pt x="18791" y="77"/>
                </a:lnTo>
                <a:lnTo>
                  <a:pt x="18735" y="45"/>
                </a:lnTo>
                <a:lnTo>
                  <a:pt x="18669" y="21"/>
                </a:lnTo>
                <a:lnTo>
                  <a:pt x="18594" y="6"/>
                </a:lnTo>
                <a:lnTo>
                  <a:pt x="18507" y="0"/>
                </a:lnTo>
                <a:lnTo>
                  <a:pt x="472" y="0"/>
                </a:lnTo>
                <a:lnTo>
                  <a:pt x="452" y="1"/>
                </a:lnTo>
                <a:lnTo>
                  <a:pt x="398" y="8"/>
                </a:lnTo>
                <a:lnTo>
                  <a:pt x="363" y="15"/>
                </a:lnTo>
                <a:lnTo>
                  <a:pt x="323" y="26"/>
                </a:lnTo>
                <a:lnTo>
                  <a:pt x="280" y="41"/>
                </a:lnTo>
                <a:lnTo>
                  <a:pt x="236" y="62"/>
                </a:lnTo>
                <a:lnTo>
                  <a:pt x="192" y="88"/>
                </a:lnTo>
                <a:lnTo>
                  <a:pt x="149" y="120"/>
                </a:lnTo>
                <a:lnTo>
                  <a:pt x="109" y="160"/>
                </a:lnTo>
                <a:lnTo>
                  <a:pt x="74" y="208"/>
                </a:lnTo>
                <a:lnTo>
                  <a:pt x="44" y="264"/>
                </a:lnTo>
                <a:lnTo>
                  <a:pt x="20" y="330"/>
                </a:lnTo>
                <a:lnTo>
                  <a:pt x="5" y="405"/>
                </a:lnTo>
                <a:lnTo>
                  <a:pt x="0" y="492"/>
                </a:lnTo>
                <a:lnTo>
                  <a:pt x="0" y="697"/>
                </a:lnTo>
                <a:lnTo>
                  <a:pt x="0" y="800"/>
                </a:lnTo>
                <a:lnTo>
                  <a:pt x="0" y="13315"/>
                </a:lnTo>
                <a:lnTo>
                  <a:pt x="1671" y="13106"/>
                </a:lnTo>
                <a:lnTo>
                  <a:pt x="3183" y="12812"/>
                </a:lnTo>
                <a:lnTo>
                  <a:pt x="4572" y="12425"/>
                </a:lnTo>
                <a:lnTo>
                  <a:pt x="5873" y="11936"/>
                </a:lnTo>
                <a:lnTo>
                  <a:pt x="7123" y="11337"/>
                </a:lnTo>
                <a:lnTo>
                  <a:pt x="8356" y="10621"/>
                </a:lnTo>
                <a:lnTo>
                  <a:pt x="9609" y="9778"/>
                </a:lnTo>
                <a:lnTo>
                  <a:pt x="10916" y="8802"/>
                </a:lnTo>
                <a:lnTo>
                  <a:pt x="11427" y="8425"/>
                </a:lnTo>
                <a:lnTo>
                  <a:pt x="11942" y="8094"/>
                </a:lnTo>
                <a:lnTo>
                  <a:pt x="12462" y="7806"/>
                </a:lnTo>
                <a:lnTo>
                  <a:pt x="12984" y="7560"/>
                </a:lnTo>
                <a:lnTo>
                  <a:pt x="13507" y="7352"/>
                </a:lnTo>
                <a:lnTo>
                  <a:pt x="14031" y="7181"/>
                </a:lnTo>
                <a:lnTo>
                  <a:pt x="14553" y="7045"/>
                </a:lnTo>
                <a:lnTo>
                  <a:pt x="15073" y="6942"/>
                </a:lnTo>
                <a:lnTo>
                  <a:pt x="15589" y="6870"/>
                </a:lnTo>
                <a:lnTo>
                  <a:pt x="16101" y="6825"/>
                </a:lnTo>
                <a:lnTo>
                  <a:pt x="17104" y="6814"/>
                </a:lnTo>
                <a:lnTo>
                  <a:pt x="18074" y="6890"/>
                </a:lnTo>
                <a:lnTo>
                  <a:pt x="18999" y="7037"/>
                </a:lnTo>
                <a:lnTo>
                  <a:pt x="18999" y="697"/>
                </a:lnTo>
              </a:path>
            </a:pathLst>
          </a:custGeom>
          <a:gradFill flip="none" rotWithShape="1">
            <a:gsLst>
              <a:gs pos="23000">
                <a:srgbClr val="792021"/>
              </a:gs>
              <a:gs pos="86000">
                <a:srgbClr val="C26C23"/>
              </a:gs>
            </a:gsLst>
            <a:lin ang="4920000" scaled="0"/>
            <a:tileRect/>
          </a:gradFill>
          <a:ln>
            <a:noFill/>
          </a:ln>
          <a:effectLst>
            <a:outerShdw blurRad="101600" dist="76200" dir="2700000" sx="101000" sy="101000" algn="ctr" rotWithShape="0">
              <a:srgbClr val="000000">
                <a:alpha val="50000"/>
              </a:srgbClr>
            </a:outerShdw>
          </a:effectLst>
        </p:spPr>
        <p:txBody>
          <a:bodyPr wrap="none" anchor="ctr"/>
          <a:lstStyle/>
          <a:p>
            <a:endParaRPr lang="en-US"/>
          </a:p>
        </p:txBody>
      </p:sp>
      <p:sp>
        <p:nvSpPr>
          <p:cNvPr id="2" name="Title 1"/>
          <p:cNvSpPr>
            <a:spLocks noGrp="1"/>
          </p:cNvSpPr>
          <p:nvPr>
            <p:ph type="ctrTitle" hasCustomPrompt="1"/>
          </p:nvPr>
        </p:nvSpPr>
        <p:spPr>
          <a:xfrm>
            <a:off x="828000" y="2130425"/>
            <a:ext cx="7870516" cy="1470025"/>
          </a:xfrm>
        </p:spPr>
        <p:txBody>
          <a:bodyPr>
            <a:normAutofit/>
          </a:bodyPr>
          <a:lstStyle>
            <a:lvl1pPr>
              <a:defRPr sz="5000"/>
            </a:lvl1pPr>
          </a:lstStyle>
          <a:p>
            <a:r>
              <a:rPr lang="en-AU" dirty="0" smtClean="0"/>
              <a:t>Click to add title text</a:t>
            </a:r>
            <a:endParaRPr lang="en-US" dirty="0"/>
          </a:p>
        </p:txBody>
      </p:sp>
      <p:sp>
        <p:nvSpPr>
          <p:cNvPr id="3" name="Subtitle 2"/>
          <p:cNvSpPr>
            <a:spLocks noGrp="1"/>
          </p:cNvSpPr>
          <p:nvPr>
            <p:ph type="subTitle" idx="1"/>
          </p:nvPr>
        </p:nvSpPr>
        <p:spPr>
          <a:xfrm>
            <a:off x="2530869" y="6016935"/>
            <a:ext cx="6025447" cy="457045"/>
          </a:xfrm>
          <a:prstGeom prst="rect">
            <a:avLst/>
          </a:prstGeom>
        </p:spPr>
        <p:txBody>
          <a:bodyPr lIns="0" tIns="0" rIns="0" bIns="0"/>
          <a:lstStyle>
            <a:lvl1pPr marL="0" indent="0" algn="r">
              <a:buNone/>
              <a:defRPr sz="2600">
                <a:solidFill>
                  <a:schemeClr val="bg1"/>
                </a:solidFill>
                <a:effectLst>
                  <a:outerShdw blurRad="50800" dist="38100" dir="2700000" algn="tl" rotWithShape="0">
                    <a:srgbClr val="000000">
                      <a:alpha val="3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edit Master subtitle style</a:t>
            </a:r>
            <a:endParaRPr lang="en-US" dirty="0"/>
          </a:p>
        </p:txBody>
      </p:sp>
      <p:cxnSp>
        <p:nvCxnSpPr>
          <p:cNvPr id="14" name="Straight Connector 13"/>
          <p:cNvCxnSpPr/>
          <p:nvPr userDrawn="1"/>
        </p:nvCxnSpPr>
        <p:spPr>
          <a:xfrm>
            <a:off x="864000" y="1656000"/>
            <a:ext cx="6953744" cy="0"/>
          </a:xfrm>
          <a:prstGeom prst="line">
            <a:avLst/>
          </a:prstGeom>
          <a:ln w="6350" cap="rnd">
            <a:gradFill flip="none" rotWithShape="1">
              <a:gsLst>
                <a:gs pos="0">
                  <a:schemeClr val="bg1"/>
                </a:gs>
                <a:gs pos="100000">
                  <a:schemeClr val="bg1">
                    <a:alpha val="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6" name="Picture 15" descr="MRSC MB PPT Logo.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28000" y="828000"/>
            <a:ext cx="5724335" cy="557803"/>
          </a:xfrm>
          <a:prstGeom prst="rect">
            <a:avLst/>
          </a:prstGeom>
        </p:spPr>
      </p:pic>
    </p:spTree>
    <p:extLst>
      <p:ext uri="{BB962C8B-B14F-4D97-AF65-F5344CB8AC3E}">
        <p14:creationId xmlns:p14="http://schemas.microsoft.com/office/powerpoint/2010/main" val="3217047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4000" y="2196000"/>
            <a:ext cx="8229600" cy="1316881"/>
          </a:xfrm>
          <a:prstGeom prst="rect">
            <a:avLst/>
          </a:prstGeom>
        </p:spPr>
        <p:txBody>
          <a:bodyPr vert="horz" lIns="0" tIns="0" rIns="0" bIns="0" rtlCol="0" anchor="t" anchorCtr="0">
            <a:noAutofit/>
          </a:bodyPr>
          <a:lstStyle/>
          <a:p>
            <a:r>
              <a:rPr lang="en-AU" dirty="0" smtClean="0"/>
              <a:t>Macedon Ranges</a:t>
            </a:r>
            <a:br>
              <a:rPr lang="en-AU" dirty="0" smtClean="0"/>
            </a:br>
            <a:r>
              <a:rPr lang="en-AU" dirty="0" smtClean="0"/>
              <a:t>Shire Council</a:t>
            </a:r>
            <a:br>
              <a:rPr lang="en-AU" dirty="0" smtClean="0"/>
            </a:br>
            <a:endParaRPr lang="en-US" dirty="0"/>
          </a:p>
        </p:txBody>
      </p:sp>
    </p:spTree>
    <p:extLst>
      <p:ext uri="{BB962C8B-B14F-4D97-AF65-F5344CB8AC3E}">
        <p14:creationId xmlns:p14="http://schemas.microsoft.com/office/powerpoint/2010/main" val="64096104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4" r:id="rId5"/>
    <p:sldLayoutId id="2147483667" r:id="rId6"/>
    <p:sldLayoutId id="2147483668" r:id="rId7"/>
    <p:sldLayoutId id="2147483669" r:id="rId8"/>
    <p:sldLayoutId id="2147483671" r:id="rId9"/>
    <p:sldLayoutId id="2147483672" r:id="rId10"/>
    <p:sldLayoutId id="2147483673" r:id="rId11"/>
    <p:sldLayoutId id="2147483656" r:id="rId12"/>
    <p:sldLayoutId id="2147483657" r:id="rId13"/>
    <p:sldLayoutId id="2147483658" r:id="rId14"/>
    <p:sldLayoutId id="2147483659" r:id="rId15"/>
  </p:sldLayoutIdLst>
  <p:txStyles>
    <p:titleStyle>
      <a:lvl1pPr algn="l" defTabSz="457200" rtl="0" eaLnBrk="1" latinLnBrk="0" hangingPunct="1">
        <a:lnSpc>
          <a:spcPts val="5200"/>
        </a:lnSpc>
        <a:spcBef>
          <a:spcPct val="0"/>
        </a:spcBef>
        <a:buNone/>
        <a:defRPr sz="5400" b="1" i="0" kern="1200" spc="0" baseline="0">
          <a:solidFill>
            <a:schemeClr val="bg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hyperlink" Target="http://www.grantguru.com.au/"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hyperlink" Target="http://www.fundingcentre.com.au/" TargetMode="External"/><Relationship Id="rId5" Type="http://schemas.openxmlformats.org/officeDocument/2006/relationships/hyperlink" Target="http://www.thegrantshub.com.au/" TargetMode="External"/><Relationship Id="rId4" Type="http://schemas.openxmlformats.org/officeDocument/2006/relationships/hyperlink" Target="http://www.strategicgrants.com.au/"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grants.gov.au/"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hyperlink" Target="http://www.mrsc.vic.gov.au/grants" TargetMode="External"/><Relationship Id="rId4" Type="http://schemas.openxmlformats.org/officeDocument/2006/relationships/hyperlink" Target="https://www.vic.gov.au/grants"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www.johntreidtrusts.com.au/" TargetMode="External"/><Relationship Id="rId3" Type="http://schemas.openxmlformats.org/officeDocument/2006/relationships/hyperlink" Target="https://www.ianpotter.org.au/" TargetMode="External"/><Relationship Id="rId7" Type="http://schemas.openxmlformats.org/officeDocument/2006/relationships/hyperlink" Target="http://www.frrr.org.au/"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hyperlink" Target="http://myerfoundation.org.au/" TargetMode="External"/><Relationship Id="rId5" Type="http://schemas.openxmlformats.org/officeDocument/2006/relationships/hyperlink" Target="https://williambucklandfoundation.org.au/" TargetMode="External"/><Relationship Id="rId10" Type="http://schemas.openxmlformats.org/officeDocument/2006/relationships/hyperlink" Target="https://www.communityfoundation.org.au/" TargetMode="External"/><Relationship Id="rId4" Type="http://schemas.openxmlformats.org/officeDocument/2006/relationships/hyperlink" Target="https://www.colliercharitable.org/" TargetMode="External"/><Relationship Id="rId9" Type="http://schemas.openxmlformats.org/officeDocument/2006/relationships/hyperlink" Target="https://hmstrust.org.au/"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6"/>
          <p:cNvSpPr>
            <a:spLocks noGrp="1"/>
          </p:cNvSpPr>
          <p:nvPr>
            <p:ph type="ctrTitle"/>
          </p:nvPr>
        </p:nvSpPr>
        <p:spPr/>
        <p:txBody>
          <a:bodyPr>
            <a:normAutofit/>
          </a:bodyPr>
          <a:lstStyle/>
          <a:p>
            <a:r>
              <a:rPr lang="en-AU" dirty="0" smtClean="0"/>
              <a:t>Grant Funding</a:t>
            </a:r>
            <a:br>
              <a:rPr lang="en-AU" dirty="0" smtClean="0"/>
            </a:br>
            <a:r>
              <a:rPr lang="en-AU" sz="2400" b="0" dirty="0" smtClean="0"/>
              <a:t>When, why, and how to secure funding</a:t>
            </a:r>
            <a:endParaRPr lang="en-AU" sz="2400" b="0" dirty="0"/>
          </a:p>
        </p:txBody>
      </p:sp>
      <p:sp>
        <p:nvSpPr>
          <p:cNvPr id="8" name="TextBox 7"/>
          <p:cNvSpPr txBox="1"/>
          <p:nvPr/>
        </p:nvSpPr>
        <p:spPr>
          <a:xfrm>
            <a:off x="735850" y="3516767"/>
            <a:ext cx="4906493" cy="369332"/>
          </a:xfrm>
          <a:prstGeom prst="rect">
            <a:avLst/>
          </a:prstGeom>
          <a:noFill/>
        </p:spPr>
        <p:txBody>
          <a:bodyPr wrap="square" rtlCol="0">
            <a:spAutoFit/>
          </a:bodyPr>
          <a:lstStyle/>
          <a:p>
            <a:r>
              <a:rPr lang="en-AU" dirty="0" smtClean="0">
                <a:solidFill>
                  <a:schemeClr val="bg1"/>
                </a:solidFill>
                <a:latin typeface="Arial" panose="020B0604020202020204" pitchFamily="34" charset="0"/>
                <a:cs typeface="Arial" panose="020B0604020202020204" pitchFamily="34" charset="0"/>
              </a:rPr>
              <a:t>Allen Hortop, Grants Project Officer</a:t>
            </a:r>
          </a:p>
        </p:txBody>
      </p:sp>
    </p:spTree>
    <p:extLst>
      <p:ext uri="{BB962C8B-B14F-4D97-AF65-F5344CB8AC3E}">
        <p14:creationId xmlns:p14="http://schemas.microsoft.com/office/powerpoint/2010/main" val="20474476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28000" y="1243280"/>
            <a:ext cx="5665566" cy="693299"/>
          </a:xfrm>
        </p:spPr>
        <p:txBody>
          <a:bodyPr>
            <a:normAutofit/>
          </a:bodyPr>
          <a:lstStyle/>
          <a:p>
            <a:r>
              <a:rPr lang="en-US" dirty="0" smtClean="0"/>
              <a:t>Setup/manage project</a:t>
            </a:r>
            <a:endParaRPr lang="en-US" dirty="0"/>
          </a:p>
        </p:txBody>
      </p:sp>
      <p:sp>
        <p:nvSpPr>
          <p:cNvPr id="22" name="Content Placeholder 1"/>
          <p:cNvSpPr>
            <a:spLocks noGrp="1"/>
          </p:cNvSpPr>
          <p:nvPr>
            <p:ph idx="1"/>
          </p:nvPr>
        </p:nvSpPr>
        <p:spPr>
          <a:xfrm>
            <a:off x="828000" y="1987826"/>
            <a:ext cx="5665566" cy="3555206"/>
          </a:xfrm>
        </p:spPr>
        <p:txBody>
          <a:bodyPr/>
          <a:lstStyle/>
          <a:p>
            <a:pPr lvl="1"/>
            <a:r>
              <a:rPr lang="en-AU" sz="2400" dirty="0"/>
              <a:t>Check the funding </a:t>
            </a:r>
            <a:r>
              <a:rPr lang="en-AU" sz="2400" dirty="0" smtClean="0"/>
              <a:t>agreement</a:t>
            </a:r>
          </a:p>
          <a:p>
            <a:pPr lvl="1"/>
            <a:r>
              <a:rPr lang="en-AU" sz="2400" dirty="0" smtClean="0"/>
              <a:t>Reporting </a:t>
            </a:r>
            <a:r>
              <a:rPr lang="en-AU" sz="2400" dirty="0"/>
              <a:t>requirements (milestones)</a:t>
            </a:r>
          </a:p>
          <a:p>
            <a:pPr lvl="1"/>
            <a:r>
              <a:rPr lang="en-AU" sz="2400" dirty="0" smtClean="0"/>
              <a:t>Changes in circumstance. Maintain contact with Funder.</a:t>
            </a:r>
          </a:p>
          <a:p>
            <a:pPr lvl="1"/>
            <a:r>
              <a:rPr lang="en-AU" sz="2400" dirty="0" smtClean="0"/>
              <a:t>Always seek approval before varying the project.</a:t>
            </a:r>
          </a:p>
        </p:txBody>
      </p:sp>
      <p:grpSp>
        <p:nvGrpSpPr>
          <p:cNvPr id="24" name="Group 23"/>
          <p:cNvGrpSpPr/>
          <p:nvPr/>
        </p:nvGrpSpPr>
        <p:grpSpPr>
          <a:xfrm>
            <a:off x="6652592" y="440058"/>
            <a:ext cx="1961322" cy="5903844"/>
            <a:chOff x="1524000" y="962183"/>
            <a:chExt cx="595877" cy="4497416"/>
          </a:xfrm>
        </p:grpSpPr>
        <p:sp>
          <p:nvSpPr>
            <p:cNvPr id="25" name="Freeform 24"/>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Find Funding</a:t>
              </a:r>
            </a:p>
          </p:txBody>
        </p:sp>
        <p:sp>
          <p:nvSpPr>
            <p:cNvPr id="26" name="Freeform 25"/>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Develop Proposal</a:t>
              </a:r>
            </a:p>
          </p:txBody>
        </p:sp>
        <p:sp>
          <p:nvSpPr>
            <p:cNvPr id="27" name="Freeform 26"/>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Submit Proposal</a:t>
              </a:r>
            </a:p>
          </p:txBody>
        </p:sp>
        <p:sp>
          <p:nvSpPr>
            <p:cNvPr id="28" name="Freeform 27"/>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Award Setup</a:t>
              </a:r>
            </a:p>
          </p:txBody>
        </p:sp>
        <p:sp>
          <p:nvSpPr>
            <p:cNvPr id="29" name="Freeform 28"/>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Manage Project</a:t>
              </a:r>
            </a:p>
          </p:txBody>
        </p:sp>
        <p:sp>
          <p:nvSpPr>
            <p:cNvPr id="30" name="Freeform 29"/>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Closeout Project</a:t>
              </a:r>
              <a:endParaRPr lang="en-US" sz="2000" kern="1200" dirty="0">
                <a:ln w="0"/>
                <a:solidFill>
                  <a:schemeClr val="tx1"/>
                </a:solidFill>
                <a:effectLst>
                  <a:outerShdw blurRad="38100" dist="19050" dir="2700000" algn="tl" rotWithShape="0">
                    <a:schemeClr val="dk1">
                      <a:alpha val="40000"/>
                    </a:schemeClr>
                  </a:outerShdw>
                </a:effectLst>
              </a:endParaRPr>
            </a:p>
          </p:txBody>
        </p:sp>
      </p:grpSp>
    </p:spTree>
    <p:extLst>
      <p:ext uri="{BB962C8B-B14F-4D97-AF65-F5344CB8AC3E}">
        <p14:creationId xmlns:p14="http://schemas.microsoft.com/office/powerpoint/2010/main" val="26357880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28000" y="1243280"/>
            <a:ext cx="5665566" cy="693299"/>
          </a:xfrm>
        </p:spPr>
        <p:txBody>
          <a:bodyPr>
            <a:normAutofit/>
          </a:bodyPr>
          <a:lstStyle/>
          <a:p>
            <a:r>
              <a:rPr lang="en-US" dirty="0" smtClean="0"/>
              <a:t>Closing out a project</a:t>
            </a:r>
            <a:endParaRPr lang="en-US" dirty="0"/>
          </a:p>
        </p:txBody>
      </p:sp>
      <p:sp>
        <p:nvSpPr>
          <p:cNvPr id="22" name="Content Placeholder 1"/>
          <p:cNvSpPr>
            <a:spLocks noGrp="1"/>
          </p:cNvSpPr>
          <p:nvPr>
            <p:ph idx="1"/>
          </p:nvPr>
        </p:nvSpPr>
        <p:spPr>
          <a:xfrm>
            <a:off x="828000" y="1987826"/>
            <a:ext cx="5665566" cy="3555206"/>
          </a:xfrm>
        </p:spPr>
        <p:txBody>
          <a:bodyPr/>
          <a:lstStyle/>
          <a:p>
            <a:pPr lvl="1"/>
            <a:r>
              <a:rPr lang="en-AU" sz="2400" dirty="0" smtClean="0"/>
              <a:t>Acquitting is a chance to brag about your good work</a:t>
            </a:r>
            <a:endParaRPr lang="en-AU" sz="2400" dirty="0" smtClean="0"/>
          </a:p>
          <a:p>
            <a:pPr lvl="1"/>
            <a:r>
              <a:rPr lang="en-AU" sz="2400" dirty="0" smtClean="0"/>
              <a:t>Invoices, receipts, records</a:t>
            </a:r>
          </a:p>
          <a:p>
            <a:pPr lvl="1"/>
            <a:r>
              <a:rPr lang="en-AU" sz="2400" dirty="0"/>
              <a:t>REPUTATION</a:t>
            </a:r>
            <a:r>
              <a:rPr lang="en-AU" sz="2400" dirty="0" smtClean="0"/>
              <a:t>!</a:t>
            </a:r>
            <a:endParaRPr lang="en-AU" sz="2400" dirty="0"/>
          </a:p>
        </p:txBody>
      </p:sp>
      <p:grpSp>
        <p:nvGrpSpPr>
          <p:cNvPr id="24" name="Group 23"/>
          <p:cNvGrpSpPr/>
          <p:nvPr/>
        </p:nvGrpSpPr>
        <p:grpSpPr>
          <a:xfrm>
            <a:off x="6652592" y="440058"/>
            <a:ext cx="1961322" cy="5903844"/>
            <a:chOff x="1524000" y="962183"/>
            <a:chExt cx="595877" cy="4497416"/>
          </a:xfrm>
        </p:grpSpPr>
        <p:sp>
          <p:nvSpPr>
            <p:cNvPr id="25" name="Freeform 24"/>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Find Funding</a:t>
              </a:r>
            </a:p>
          </p:txBody>
        </p:sp>
        <p:sp>
          <p:nvSpPr>
            <p:cNvPr id="26" name="Freeform 25"/>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Develop Proposal</a:t>
              </a:r>
            </a:p>
          </p:txBody>
        </p:sp>
        <p:sp>
          <p:nvSpPr>
            <p:cNvPr id="27" name="Freeform 26"/>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Submit Proposal</a:t>
              </a:r>
            </a:p>
          </p:txBody>
        </p:sp>
        <p:sp>
          <p:nvSpPr>
            <p:cNvPr id="28" name="Freeform 27"/>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Award Setup</a:t>
              </a:r>
            </a:p>
          </p:txBody>
        </p:sp>
        <p:sp>
          <p:nvSpPr>
            <p:cNvPr id="29" name="Freeform 28"/>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Manage Project</a:t>
              </a:r>
            </a:p>
          </p:txBody>
        </p:sp>
        <p:sp>
          <p:nvSpPr>
            <p:cNvPr id="30" name="Freeform 29"/>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Closeout Project</a:t>
              </a:r>
            </a:p>
          </p:txBody>
        </p:sp>
      </p:grpSp>
    </p:spTree>
    <p:extLst>
      <p:ext uri="{BB962C8B-B14F-4D97-AF65-F5344CB8AC3E}">
        <p14:creationId xmlns:p14="http://schemas.microsoft.com/office/powerpoint/2010/main" val="26485418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28000" y="1243280"/>
            <a:ext cx="5665566" cy="693299"/>
          </a:xfrm>
        </p:spPr>
        <p:txBody>
          <a:bodyPr>
            <a:normAutofit/>
          </a:bodyPr>
          <a:lstStyle/>
          <a:p>
            <a:r>
              <a:rPr lang="en-US" dirty="0" smtClean="0"/>
              <a:t>Thanks</a:t>
            </a:r>
            <a:endParaRPr lang="en-US" dirty="0"/>
          </a:p>
        </p:txBody>
      </p:sp>
      <p:sp>
        <p:nvSpPr>
          <p:cNvPr id="22" name="Content Placeholder 1"/>
          <p:cNvSpPr>
            <a:spLocks noGrp="1"/>
          </p:cNvSpPr>
          <p:nvPr>
            <p:ph idx="1"/>
          </p:nvPr>
        </p:nvSpPr>
        <p:spPr>
          <a:xfrm>
            <a:off x="828000" y="1987826"/>
            <a:ext cx="5665566" cy="3555206"/>
          </a:xfrm>
        </p:spPr>
        <p:txBody>
          <a:bodyPr/>
          <a:lstStyle/>
          <a:p>
            <a:pPr lvl="1"/>
            <a:r>
              <a:rPr lang="en-AU" sz="2400" dirty="0" smtClean="0"/>
              <a:t>Resources</a:t>
            </a:r>
          </a:p>
          <a:p>
            <a:pPr lvl="2"/>
            <a:r>
              <a:rPr lang="en-AU" sz="2000" dirty="0" smtClean="0"/>
              <a:t>Matrix</a:t>
            </a:r>
          </a:p>
          <a:p>
            <a:pPr lvl="2"/>
            <a:r>
              <a:rPr lang="en-AU" sz="2000" dirty="0" smtClean="0"/>
              <a:t>Project Planning</a:t>
            </a:r>
          </a:p>
          <a:p>
            <a:pPr lvl="2"/>
            <a:r>
              <a:rPr lang="en-AU" sz="2000" dirty="0" smtClean="0"/>
              <a:t>Slides</a:t>
            </a:r>
          </a:p>
          <a:p>
            <a:pPr lvl="2"/>
            <a:r>
              <a:rPr lang="en-AU" sz="2000" dirty="0" smtClean="0"/>
              <a:t>Recording of this presentation</a:t>
            </a:r>
          </a:p>
          <a:p>
            <a:pPr lvl="1"/>
            <a:r>
              <a:rPr lang="en-AU" sz="2400" dirty="0" smtClean="0"/>
              <a:t>Feedback</a:t>
            </a:r>
          </a:p>
          <a:p>
            <a:pPr lvl="2"/>
            <a:r>
              <a:rPr lang="en-GB" sz="1800" u="sng" dirty="0"/>
              <a:t>https://www.surveymonkey.com/r/grant-skills</a:t>
            </a:r>
            <a:endParaRPr lang="en-GB" sz="1800" dirty="0"/>
          </a:p>
          <a:p>
            <a:pPr lvl="2"/>
            <a:endParaRPr lang="en-AU" sz="2000" dirty="0"/>
          </a:p>
        </p:txBody>
      </p:sp>
      <p:grpSp>
        <p:nvGrpSpPr>
          <p:cNvPr id="24" name="Group 23"/>
          <p:cNvGrpSpPr/>
          <p:nvPr/>
        </p:nvGrpSpPr>
        <p:grpSpPr>
          <a:xfrm>
            <a:off x="6652592" y="440058"/>
            <a:ext cx="1961322" cy="5903844"/>
            <a:chOff x="1524000" y="962183"/>
            <a:chExt cx="595877" cy="4497416"/>
          </a:xfrm>
        </p:grpSpPr>
        <p:sp>
          <p:nvSpPr>
            <p:cNvPr id="25" name="Freeform 24"/>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Find Funding</a:t>
              </a:r>
            </a:p>
          </p:txBody>
        </p:sp>
        <p:sp>
          <p:nvSpPr>
            <p:cNvPr id="26" name="Freeform 25"/>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Develop Proposal</a:t>
              </a:r>
            </a:p>
          </p:txBody>
        </p:sp>
        <p:sp>
          <p:nvSpPr>
            <p:cNvPr id="27" name="Freeform 26"/>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Submit Proposal</a:t>
              </a:r>
            </a:p>
          </p:txBody>
        </p:sp>
        <p:sp>
          <p:nvSpPr>
            <p:cNvPr id="28" name="Freeform 27"/>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Award Setup</a:t>
              </a:r>
            </a:p>
          </p:txBody>
        </p:sp>
        <p:sp>
          <p:nvSpPr>
            <p:cNvPr id="29" name="Freeform 28"/>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Manage Project</a:t>
              </a:r>
            </a:p>
          </p:txBody>
        </p:sp>
        <p:sp>
          <p:nvSpPr>
            <p:cNvPr id="30" name="Freeform 29"/>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Closeout Project</a:t>
              </a:r>
            </a:p>
          </p:txBody>
        </p:sp>
      </p:grpSp>
    </p:spTree>
    <p:extLst>
      <p:ext uri="{BB962C8B-B14F-4D97-AF65-F5344CB8AC3E}">
        <p14:creationId xmlns:p14="http://schemas.microsoft.com/office/powerpoint/2010/main" val="36866815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80226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t>Finding Funding</a:t>
            </a:r>
            <a:endParaRPr lang="en-US" dirty="0"/>
          </a:p>
        </p:txBody>
      </p:sp>
      <p:grpSp>
        <p:nvGrpSpPr>
          <p:cNvPr id="8" name="Group 7"/>
          <p:cNvGrpSpPr/>
          <p:nvPr/>
        </p:nvGrpSpPr>
        <p:grpSpPr>
          <a:xfrm>
            <a:off x="6652592" y="440058"/>
            <a:ext cx="1961322" cy="5903844"/>
            <a:chOff x="1524000" y="962183"/>
            <a:chExt cx="595877" cy="4497416"/>
          </a:xfrm>
        </p:grpSpPr>
        <p:sp>
          <p:nvSpPr>
            <p:cNvPr id="9" name="Freeform 8"/>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Find Funding</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1" name="Freeform 10"/>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Develop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3" name="Freeform 12"/>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Submit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5" name="Freeform 14"/>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Award Setup</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7" name="Freeform 16"/>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Manage Project</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9" name="Freeform 18"/>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Closeout Project</a:t>
              </a:r>
              <a:endParaRPr lang="en-US" sz="2000" kern="1200" dirty="0">
                <a:ln w="0"/>
                <a:solidFill>
                  <a:schemeClr val="tx1"/>
                </a:solidFill>
                <a:effectLst>
                  <a:outerShdw blurRad="38100" dist="19050" dir="2700000" algn="tl" rotWithShape="0">
                    <a:schemeClr val="dk1">
                      <a:alpha val="40000"/>
                    </a:schemeClr>
                  </a:outerShdw>
                </a:effectLst>
              </a:endParaRPr>
            </a:p>
          </p:txBody>
        </p:sp>
      </p:grpSp>
      <p:sp>
        <p:nvSpPr>
          <p:cNvPr id="22" name="Content Placeholder 1"/>
          <p:cNvSpPr>
            <a:spLocks noGrp="1"/>
          </p:cNvSpPr>
          <p:nvPr>
            <p:ph idx="1"/>
          </p:nvPr>
        </p:nvSpPr>
        <p:spPr>
          <a:xfrm>
            <a:off x="828000" y="2030791"/>
            <a:ext cx="5665566" cy="3512241"/>
          </a:xfrm>
        </p:spPr>
        <p:txBody>
          <a:bodyPr/>
          <a:lstStyle/>
          <a:p>
            <a:pPr lvl="1"/>
            <a:r>
              <a:rPr lang="en-AU" sz="2400" dirty="0" smtClean="0"/>
              <a:t>Government (local, state, federal)</a:t>
            </a:r>
          </a:p>
          <a:p>
            <a:pPr lvl="1"/>
            <a:r>
              <a:rPr lang="en-AU" sz="2400" dirty="0" smtClean="0"/>
              <a:t>Philanthropic Organisations</a:t>
            </a:r>
          </a:p>
          <a:p>
            <a:pPr lvl="1"/>
            <a:r>
              <a:rPr lang="en-AU" sz="2400" dirty="0" smtClean="0"/>
              <a:t>Corporations (Corporate Social Responsibility)</a:t>
            </a:r>
          </a:p>
          <a:p>
            <a:pPr lvl="1"/>
            <a:r>
              <a:rPr lang="en-AU" sz="2400" dirty="0" smtClean="0"/>
              <a:t>Grant Search Engines</a:t>
            </a:r>
          </a:p>
          <a:p>
            <a:pPr lvl="2"/>
            <a:r>
              <a:rPr lang="en-AU" sz="1800" dirty="0" smtClean="0">
                <a:hlinkClick r:id="rId3"/>
              </a:rPr>
              <a:t>www.grantguru.com.au</a:t>
            </a:r>
            <a:endParaRPr lang="en-AU" sz="1800" dirty="0" smtClean="0"/>
          </a:p>
          <a:p>
            <a:pPr lvl="2"/>
            <a:r>
              <a:rPr lang="en-AU" sz="1800" dirty="0" smtClean="0">
                <a:hlinkClick r:id="rId4"/>
              </a:rPr>
              <a:t>www.strategicgrants.com.au</a:t>
            </a:r>
            <a:endParaRPr lang="en-AU" sz="1800" dirty="0" smtClean="0"/>
          </a:p>
          <a:p>
            <a:pPr lvl="2"/>
            <a:r>
              <a:rPr lang="en-AU" sz="1800" dirty="0" smtClean="0">
                <a:hlinkClick r:id="rId5"/>
              </a:rPr>
              <a:t>www.thegrantshub.com.au</a:t>
            </a:r>
            <a:endParaRPr lang="en-AU" sz="1800" dirty="0" smtClean="0"/>
          </a:p>
          <a:p>
            <a:pPr lvl="2"/>
            <a:r>
              <a:rPr lang="en-AU" sz="1800" dirty="0" smtClean="0">
                <a:hlinkClick r:id="rId6"/>
              </a:rPr>
              <a:t>www.fundingcentre.com.au</a:t>
            </a:r>
            <a:endParaRPr lang="en-AU" sz="1800" dirty="0" smtClean="0"/>
          </a:p>
        </p:txBody>
      </p:sp>
    </p:spTree>
    <p:extLst>
      <p:ext uri="{BB962C8B-B14F-4D97-AF65-F5344CB8AC3E}">
        <p14:creationId xmlns:p14="http://schemas.microsoft.com/office/powerpoint/2010/main" val="26326618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t>Finding Funding</a:t>
            </a:r>
            <a:endParaRPr lang="en-US" dirty="0"/>
          </a:p>
        </p:txBody>
      </p:sp>
      <p:grpSp>
        <p:nvGrpSpPr>
          <p:cNvPr id="8" name="Group 7"/>
          <p:cNvGrpSpPr/>
          <p:nvPr/>
        </p:nvGrpSpPr>
        <p:grpSpPr>
          <a:xfrm>
            <a:off x="6652592" y="440058"/>
            <a:ext cx="1961322" cy="5903844"/>
            <a:chOff x="1524000" y="962183"/>
            <a:chExt cx="595877" cy="4497416"/>
          </a:xfrm>
        </p:grpSpPr>
        <p:sp>
          <p:nvSpPr>
            <p:cNvPr id="9" name="Freeform 8"/>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Find Funding</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1" name="Freeform 10"/>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Develop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3" name="Freeform 12"/>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Submit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5" name="Freeform 14"/>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Award Setup</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7" name="Freeform 16"/>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Manage Project</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9" name="Freeform 18"/>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Closeout Project</a:t>
              </a:r>
              <a:endParaRPr lang="en-US" sz="2000" kern="1200" dirty="0">
                <a:ln w="0"/>
                <a:solidFill>
                  <a:schemeClr val="tx1"/>
                </a:solidFill>
                <a:effectLst>
                  <a:outerShdw blurRad="38100" dist="19050" dir="2700000" algn="tl" rotWithShape="0">
                    <a:schemeClr val="dk1">
                      <a:alpha val="40000"/>
                    </a:schemeClr>
                  </a:outerShdw>
                </a:effectLst>
              </a:endParaRPr>
            </a:p>
          </p:txBody>
        </p:sp>
      </p:grpSp>
      <p:sp>
        <p:nvSpPr>
          <p:cNvPr id="22" name="Content Placeholder 1"/>
          <p:cNvSpPr>
            <a:spLocks noGrp="1"/>
          </p:cNvSpPr>
          <p:nvPr>
            <p:ph idx="1"/>
          </p:nvPr>
        </p:nvSpPr>
        <p:spPr>
          <a:xfrm>
            <a:off x="828000" y="2030791"/>
            <a:ext cx="5665566" cy="3512241"/>
          </a:xfrm>
        </p:spPr>
        <p:txBody>
          <a:bodyPr/>
          <a:lstStyle/>
          <a:p>
            <a:pPr lvl="1"/>
            <a:r>
              <a:rPr lang="en-AU" sz="2400" dirty="0" smtClean="0"/>
              <a:t>Government (local, state, federal</a:t>
            </a:r>
            <a:r>
              <a:rPr lang="en-AU" sz="2400" dirty="0" smtClean="0"/>
              <a:t>)</a:t>
            </a:r>
          </a:p>
          <a:p>
            <a:pPr lvl="2"/>
            <a:r>
              <a:rPr lang="en-AU" sz="2000" dirty="0">
                <a:hlinkClick r:id="rId3"/>
              </a:rPr>
              <a:t>https://www.grants.gov.au</a:t>
            </a:r>
            <a:r>
              <a:rPr lang="en-AU" sz="2000" dirty="0" smtClean="0">
                <a:hlinkClick r:id="rId3"/>
              </a:rPr>
              <a:t>/</a:t>
            </a:r>
            <a:endParaRPr lang="en-AU" sz="2000" dirty="0" smtClean="0"/>
          </a:p>
          <a:p>
            <a:pPr lvl="2"/>
            <a:r>
              <a:rPr lang="en-AU" sz="2000" dirty="0">
                <a:hlinkClick r:id="rId4"/>
              </a:rPr>
              <a:t>https://</a:t>
            </a:r>
            <a:r>
              <a:rPr lang="en-AU" sz="2000" dirty="0" smtClean="0">
                <a:hlinkClick r:id="rId4"/>
              </a:rPr>
              <a:t>www.vic.gov.au/grants</a:t>
            </a:r>
            <a:endParaRPr lang="en-AU" sz="2000" dirty="0" smtClean="0"/>
          </a:p>
          <a:p>
            <a:pPr lvl="2"/>
            <a:r>
              <a:rPr lang="en-AU" sz="2000" dirty="0">
                <a:hlinkClick r:id="rId5"/>
              </a:rPr>
              <a:t>https://</a:t>
            </a:r>
            <a:r>
              <a:rPr lang="en-AU" sz="2000" dirty="0" smtClean="0">
                <a:hlinkClick r:id="rId5"/>
              </a:rPr>
              <a:t>www.mrsc.vic.gov.au/grants</a:t>
            </a:r>
            <a:endParaRPr lang="en-AU" sz="2000" dirty="0" smtClean="0"/>
          </a:p>
        </p:txBody>
      </p:sp>
    </p:spTree>
    <p:extLst>
      <p:ext uri="{BB962C8B-B14F-4D97-AF65-F5344CB8AC3E}">
        <p14:creationId xmlns:p14="http://schemas.microsoft.com/office/powerpoint/2010/main" val="1584953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t>Finding Funding</a:t>
            </a:r>
            <a:endParaRPr lang="en-US" dirty="0"/>
          </a:p>
        </p:txBody>
      </p:sp>
      <p:grpSp>
        <p:nvGrpSpPr>
          <p:cNvPr id="8" name="Group 7"/>
          <p:cNvGrpSpPr/>
          <p:nvPr/>
        </p:nvGrpSpPr>
        <p:grpSpPr>
          <a:xfrm>
            <a:off x="6652592" y="440058"/>
            <a:ext cx="1961322" cy="5903844"/>
            <a:chOff x="1524000" y="962183"/>
            <a:chExt cx="595877" cy="4497416"/>
          </a:xfrm>
        </p:grpSpPr>
        <p:sp>
          <p:nvSpPr>
            <p:cNvPr id="9" name="Freeform 8"/>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Find Funding</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1" name="Freeform 10"/>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Develop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3" name="Freeform 12"/>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Submit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5" name="Freeform 14"/>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Award Setup</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7" name="Freeform 16"/>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Manage Project</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19" name="Freeform 18"/>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Closeout Project</a:t>
              </a:r>
              <a:endParaRPr lang="en-US" sz="2000" kern="1200" dirty="0">
                <a:ln w="0"/>
                <a:solidFill>
                  <a:schemeClr val="tx1"/>
                </a:solidFill>
                <a:effectLst>
                  <a:outerShdw blurRad="38100" dist="19050" dir="2700000" algn="tl" rotWithShape="0">
                    <a:schemeClr val="dk1">
                      <a:alpha val="40000"/>
                    </a:schemeClr>
                  </a:outerShdw>
                </a:effectLst>
              </a:endParaRPr>
            </a:p>
          </p:txBody>
        </p:sp>
      </p:grpSp>
      <p:sp>
        <p:nvSpPr>
          <p:cNvPr id="22" name="Content Placeholder 1"/>
          <p:cNvSpPr>
            <a:spLocks noGrp="1"/>
          </p:cNvSpPr>
          <p:nvPr>
            <p:ph idx="1"/>
          </p:nvPr>
        </p:nvSpPr>
        <p:spPr>
          <a:xfrm>
            <a:off x="828000" y="2030791"/>
            <a:ext cx="5665566" cy="3512241"/>
          </a:xfrm>
        </p:spPr>
        <p:txBody>
          <a:bodyPr/>
          <a:lstStyle/>
          <a:p>
            <a:pPr lvl="1"/>
            <a:r>
              <a:rPr lang="en-AU" sz="2400" dirty="0" smtClean="0"/>
              <a:t>Philanthropic Organisations</a:t>
            </a:r>
          </a:p>
          <a:p>
            <a:pPr lvl="2"/>
            <a:r>
              <a:rPr lang="en-US" sz="2000" u="sng" dirty="0">
                <a:hlinkClick r:id="rId3"/>
              </a:rPr>
              <a:t>https://www.ianpotter.org.au</a:t>
            </a:r>
            <a:r>
              <a:rPr lang="en-US" sz="2000" u="sng" dirty="0" smtClean="0">
                <a:hlinkClick r:id="rId3"/>
              </a:rPr>
              <a:t>/</a:t>
            </a:r>
            <a:endParaRPr lang="en-US" sz="2000" u="sng" dirty="0" smtClean="0"/>
          </a:p>
          <a:p>
            <a:pPr lvl="2"/>
            <a:r>
              <a:rPr lang="en-AU" sz="2000" dirty="0">
                <a:hlinkClick r:id="rId4"/>
              </a:rPr>
              <a:t>https://www.colliercharitable.org</a:t>
            </a:r>
            <a:r>
              <a:rPr lang="en-AU" sz="2000" dirty="0" smtClean="0">
                <a:hlinkClick r:id="rId4"/>
              </a:rPr>
              <a:t>/</a:t>
            </a:r>
            <a:endParaRPr lang="en-AU" sz="2000" dirty="0" smtClean="0"/>
          </a:p>
          <a:p>
            <a:pPr lvl="2"/>
            <a:r>
              <a:rPr lang="en-AU" sz="2000" dirty="0">
                <a:hlinkClick r:id="rId5"/>
              </a:rPr>
              <a:t>https://williambucklandfoundation.org.au</a:t>
            </a:r>
            <a:r>
              <a:rPr lang="en-AU" sz="2000" dirty="0" smtClean="0">
                <a:hlinkClick r:id="rId5"/>
              </a:rPr>
              <a:t>/</a:t>
            </a:r>
            <a:endParaRPr lang="en-AU" sz="2000" dirty="0" smtClean="0"/>
          </a:p>
          <a:p>
            <a:pPr lvl="2"/>
            <a:r>
              <a:rPr lang="en-US" sz="2000" u="sng" dirty="0">
                <a:hlinkClick r:id="rId6"/>
              </a:rPr>
              <a:t>http://myerfoundation.org.au</a:t>
            </a:r>
            <a:r>
              <a:rPr lang="en-US" sz="2000" u="sng" dirty="0" smtClean="0">
                <a:hlinkClick r:id="rId6"/>
              </a:rPr>
              <a:t>/</a:t>
            </a:r>
            <a:endParaRPr lang="en-US" sz="2000" u="sng" dirty="0" smtClean="0"/>
          </a:p>
          <a:p>
            <a:pPr lvl="2"/>
            <a:r>
              <a:rPr lang="en-US" sz="2000" u="sng" dirty="0" smtClean="0">
                <a:hlinkClick r:id="rId7"/>
              </a:rPr>
              <a:t>www.frrr.org.au</a:t>
            </a:r>
            <a:endParaRPr lang="en-US" sz="2000" u="sng" dirty="0" smtClean="0"/>
          </a:p>
          <a:p>
            <a:pPr lvl="2"/>
            <a:r>
              <a:rPr lang="en-US" sz="2000" u="sng" dirty="0" smtClean="0">
                <a:hlinkClick r:id="rId8"/>
              </a:rPr>
              <a:t>https</a:t>
            </a:r>
            <a:r>
              <a:rPr lang="en-US" sz="2000" u="sng" dirty="0">
                <a:hlinkClick r:id="rId8"/>
              </a:rPr>
              <a:t>://www.johntreidtrusts.com.au</a:t>
            </a:r>
            <a:r>
              <a:rPr lang="en-US" sz="2000" u="sng" dirty="0" smtClean="0">
                <a:hlinkClick r:id="rId8"/>
              </a:rPr>
              <a:t>/</a:t>
            </a:r>
            <a:endParaRPr lang="en-US" sz="2000" u="sng" dirty="0" smtClean="0"/>
          </a:p>
          <a:p>
            <a:pPr lvl="2"/>
            <a:r>
              <a:rPr lang="en-US" sz="2000" u="sng" dirty="0">
                <a:hlinkClick r:id="rId9"/>
              </a:rPr>
              <a:t>https://hmstrust.org.au</a:t>
            </a:r>
            <a:r>
              <a:rPr lang="en-US" sz="2000" u="sng" dirty="0" smtClean="0">
                <a:hlinkClick r:id="rId9"/>
              </a:rPr>
              <a:t>/</a:t>
            </a:r>
            <a:endParaRPr lang="en-US" sz="2000" u="sng" dirty="0" smtClean="0"/>
          </a:p>
          <a:p>
            <a:pPr lvl="2"/>
            <a:r>
              <a:rPr lang="en-US" sz="2000" u="sng" dirty="0">
                <a:hlinkClick r:id="rId10"/>
              </a:rPr>
              <a:t>https://www.communityfoundation.org.au/</a:t>
            </a:r>
            <a:endParaRPr lang="en-AU" sz="1400" dirty="0" smtClean="0"/>
          </a:p>
          <a:p>
            <a:pPr lvl="2"/>
            <a:endParaRPr lang="en-AU" sz="2000" dirty="0" smtClean="0"/>
          </a:p>
          <a:p>
            <a:pPr lvl="2"/>
            <a:endParaRPr lang="en-AU" sz="2000" dirty="0" smtClean="0"/>
          </a:p>
        </p:txBody>
      </p:sp>
    </p:spTree>
    <p:extLst>
      <p:ext uri="{BB962C8B-B14F-4D97-AF65-F5344CB8AC3E}">
        <p14:creationId xmlns:p14="http://schemas.microsoft.com/office/powerpoint/2010/main" val="37605932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t>Partnership</a:t>
            </a:r>
            <a:endParaRPr lang="en-US" dirty="0"/>
          </a:p>
        </p:txBody>
      </p:sp>
      <p:sp>
        <p:nvSpPr>
          <p:cNvPr id="22" name="Content Placeholder 1"/>
          <p:cNvSpPr>
            <a:spLocks noGrp="1"/>
          </p:cNvSpPr>
          <p:nvPr>
            <p:ph idx="1"/>
          </p:nvPr>
        </p:nvSpPr>
        <p:spPr>
          <a:xfrm>
            <a:off x="828000" y="2030791"/>
            <a:ext cx="5665566" cy="3512241"/>
          </a:xfrm>
        </p:spPr>
        <p:txBody>
          <a:bodyPr/>
          <a:lstStyle/>
          <a:p>
            <a:pPr lvl="1"/>
            <a:r>
              <a:rPr lang="en-AU" sz="2400" dirty="0" smtClean="0"/>
              <a:t>Do your values align with the funders?</a:t>
            </a:r>
          </a:p>
          <a:p>
            <a:pPr lvl="1"/>
            <a:r>
              <a:rPr lang="en-AU" sz="2400" dirty="0" smtClean="0"/>
              <a:t>Does your project align with the goals of the funding opportunity?</a:t>
            </a:r>
          </a:p>
          <a:p>
            <a:pPr lvl="1"/>
            <a:r>
              <a:rPr lang="en-AU" sz="2400" dirty="0" smtClean="0"/>
              <a:t>Are you eligible?</a:t>
            </a:r>
          </a:p>
          <a:p>
            <a:pPr lvl="1"/>
            <a:r>
              <a:rPr lang="en-AU" sz="2400" dirty="0" smtClean="0"/>
              <a:t>Is your project eligible?</a:t>
            </a:r>
          </a:p>
          <a:p>
            <a:pPr lvl="1"/>
            <a:r>
              <a:rPr lang="en-AU" sz="2400" dirty="0" smtClean="0"/>
              <a:t>Can you meet the project deadlines?</a:t>
            </a:r>
          </a:p>
          <a:p>
            <a:pPr lvl="1"/>
            <a:r>
              <a:rPr lang="en-AU" sz="2400" dirty="0" smtClean="0"/>
              <a:t>REPUTATION!</a:t>
            </a:r>
            <a:endParaRPr lang="en-AU" sz="2400" dirty="0"/>
          </a:p>
        </p:txBody>
      </p:sp>
      <p:grpSp>
        <p:nvGrpSpPr>
          <p:cNvPr id="24" name="Group 23"/>
          <p:cNvGrpSpPr/>
          <p:nvPr/>
        </p:nvGrpSpPr>
        <p:grpSpPr>
          <a:xfrm>
            <a:off x="6652592" y="440058"/>
            <a:ext cx="1961322" cy="5903844"/>
            <a:chOff x="1524000" y="962183"/>
            <a:chExt cx="595877" cy="4497416"/>
          </a:xfrm>
        </p:grpSpPr>
        <p:sp>
          <p:nvSpPr>
            <p:cNvPr id="25" name="Freeform 24"/>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Find Funding</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6" name="Freeform 25"/>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Develop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7" name="Freeform 26"/>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Submit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8" name="Freeform 27"/>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Award Setup</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9" name="Freeform 28"/>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Manage Project</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30" name="Freeform 29"/>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Closeout Project</a:t>
              </a:r>
              <a:endParaRPr lang="en-US" sz="2000" kern="1200" dirty="0">
                <a:ln w="0"/>
                <a:solidFill>
                  <a:schemeClr val="tx1"/>
                </a:solidFill>
                <a:effectLst>
                  <a:outerShdw blurRad="38100" dist="19050" dir="2700000" algn="tl" rotWithShape="0">
                    <a:schemeClr val="dk1">
                      <a:alpha val="40000"/>
                    </a:schemeClr>
                  </a:outerShdw>
                </a:effectLst>
              </a:endParaRPr>
            </a:p>
          </p:txBody>
        </p:sp>
      </p:grpSp>
    </p:spTree>
    <p:extLst>
      <p:ext uri="{BB962C8B-B14F-4D97-AF65-F5344CB8AC3E}">
        <p14:creationId xmlns:p14="http://schemas.microsoft.com/office/powerpoint/2010/main" val="30841640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t>Is it worth applying?</a:t>
            </a:r>
            <a:endParaRPr lang="en-US" dirty="0"/>
          </a:p>
        </p:txBody>
      </p:sp>
      <p:sp>
        <p:nvSpPr>
          <p:cNvPr id="22" name="Content Placeholder 1"/>
          <p:cNvSpPr>
            <a:spLocks noGrp="1"/>
          </p:cNvSpPr>
          <p:nvPr>
            <p:ph idx="1"/>
          </p:nvPr>
        </p:nvSpPr>
        <p:spPr>
          <a:xfrm>
            <a:off x="828000" y="2030791"/>
            <a:ext cx="5665566" cy="3512241"/>
          </a:xfrm>
        </p:spPr>
        <p:txBody>
          <a:bodyPr/>
          <a:lstStyle/>
          <a:p>
            <a:pPr lvl="1">
              <a:buFontTx/>
              <a:buChar char="-"/>
            </a:pPr>
            <a:r>
              <a:rPr lang="en-AU" sz="2400" dirty="0" smtClean="0"/>
              <a:t>Call the funder to discuss your idea</a:t>
            </a:r>
          </a:p>
          <a:p>
            <a:pPr lvl="1">
              <a:buFontTx/>
              <a:buChar char="-"/>
            </a:pPr>
            <a:r>
              <a:rPr lang="en-AU" sz="2400" dirty="0" smtClean="0"/>
              <a:t>Use a decision matrix to help you decide if it is worth applying</a:t>
            </a:r>
          </a:p>
        </p:txBody>
      </p:sp>
      <p:grpSp>
        <p:nvGrpSpPr>
          <p:cNvPr id="24" name="Group 23"/>
          <p:cNvGrpSpPr/>
          <p:nvPr/>
        </p:nvGrpSpPr>
        <p:grpSpPr>
          <a:xfrm>
            <a:off x="6652592" y="440058"/>
            <a:ext cx="1961322" cy="5903844"/>
            <a:chOff x="1524000" y="962183"/>
            <a:chExt cx="595877" cy="4497416"/>
          </a:xfrm>
        </p:grpSpPr>
        <p:sp>
          <p:nvSpPr>
            <p:cNvPr id="25" name="Freeform 24"/>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Find Funding</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6" name="Freeform 25"/>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Develop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7" name="Freeform 26"/>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Submit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8" name="Freeform 27"/>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Award Setup</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9" name="Freeform 28"/>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Manage Project</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30" name="Freeform 29"/>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Closeout Project</a:t>
              </a:r>
              <a:endParaRPr lang="en-US" sz="2000" kern="1200" dirty="0">
                <a:ln w="0"/>
                <a:solidFill>
                  <a:schemeClr val="tx1"/>
                </a:solidFill>
                <a:effectLst>
                  <a:outerShdw blurRad="38100" dist="19050" dir="2700000" algn="tl" rotWithShape="0">
                    <a:schemeClr val="dk1">
                      <a:alpha val="40000"/>
                    </a:schemeClr>
                  </a:outerShdw>
                </a:effectLst>
              </a:endParaRPr>
            </a:p>
          </p:txBody>
        </p:sp>
      </p:gr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000" y="3472069"/>
            <a:ext cx="5387270" cy="2183878"/>
          </a:xfrm>
          <a:prstGeom prst="rect">
            <a:avLst/>
          </a:prstGeom>
        </p:spPr>
      </p:pic>
    </p:spTree>
    <p:extLst>
      <p:ext uri="{BB962C8B-B14F-4D97-AF65-F5344CB8AC3E}">
        <p14:creationId xmlns:p14="http://schemas.microsoft.com/office/powerpoint/2010/main" val="35800347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t>Developing a Proposal</a:t>
            </a:r>
            <a:endParaRPr lang="en-US" dirty="0"/>
          </a:p>
        </p:txBody>
      </p:sp>
      <p:sp>
        <p:nvSpPr>
          <p:cNvPr id="22" name="Content Placeholder 1"/>
          <p:cNvSpPr>
            <a:spLocks noGrp="1"/>
          </p:cNvSpPr>
          <p:nvPr>
            <p:ph idx="1"/>
          </p:nvPr>
        </p:nvSpPr>
        <p:spPr>
          <a:xfrm>
            <a:off x="828000" y="2030791"/>
            <a:ext cx="5665566" cy="3512241"/>
          </a:xfrm>
        </p:spPr>
        <p:txBody>
          <a:bodyPr/>
          <a:lstStyle/>
          <a:p>
            <a:pPr lvl="1"/>
            <a:r>
              <a:rPr lang="en-AU" sz="2400" dirty="0" smtClean="0"/>
              <a:t>Plan to succeed</a:t>
            </a:r>
          </a:p>
          <a:p>
            <a:pPr lvl="2"/>
            <a:r>
              <a:rPr lang="en-AU" sz="2000" dirty="0" smtClean="0"/>
              <a:t>What do you want to do?</a:t>
            </a:r>
          </a:p>
          <a:p>
            <a:pPr lvl="2"/>
            <a:r>
              <a:rPr lang="en-AU" sz="2000" dirty="0" smtClean="0"/>
              <a:t>Why do you want to do it?</a:t>
            </a:r>
          </a:p>
          <a:p>
            <a:pPr lvl="2"/>
            <a:r>
              <a:rPr lang="en-AU" sz="2000" dirty="0" smtClean="0"/>
              <a:t>Who will benefit?</a:t>
            </a:r>
          </a:p>
          <a:p>
            <a:pPr lvl="2"/>
            <a:r>
              <a:rPr lang="en-AU" sz="2000" dirty="0" smtClean="0"/>
              <a:t>How much will it cost?</a:t>
            </a:r>
          </a:p>
          <a:p>
            <a:pPr lvl="2"/>
            <a:r>
              <a:rPr lang="en-AU" sz="2000" dirty="0" smtClean="0"/>
              <a:t>Expected Outcomes</a:t>
            </a:r>
          </a:p>
          <a:p>
            <a:pPr lvl="2"/>
            <a:r>
              <a:rPr lang="en-AU" sz="2000" dirty="0" smtClean="0"/>
              <a:t>Measures of success</a:t>
            </a:r>
            <a:endParaRPr lang="en-AU" sz="1600" dirty="0"/>
          </a:p>
          <a:p>
            <a:pPr lvl="1"/>
            <a:r>
              <a:rPr lang="en-AU" sz="2400" dirty="0" smtClean="0"/>
              <a:t>EVIDENCE!</a:t>
            </a:r>
          </a:p>
        </p:txBody>
      </p:sp>
      <p:grpSp>
        <p:nvGrpSpPr>
          <p:cNvPr id="24" name="Group 23"/>
          <p:cNvGrpSpPr/>
          <p:nvPr/>
        </p:nvGrpSpPr>
        <p:grpSpPr>
          <a:xfrm>
            <a:off x="6652592" y="440058"/>
            <a:ext cx="1961322" cy="5903844"/>
            <a:chOff x="1524000" y="962183"/>
            <a:chExt cx="595877" cy="4497416"/>
          </a:xfrm>
        </p:grpSpPr>
        <p:sp>
          <p:nvSpPr>
            <p:cNvPr id="25" name="Freeform 24"/>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Find Funding</a:t>
              </a:r>
            </a:p>
          </p:txBody>
        </p:sp>
        <p:sp>
          <p:nvSpPr>
            <p:cNvPr id="26" name="Freeform 25"/>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Develop Proposal</a:t>
              </a:r>
            </a:p>
          </p:txBody>
        </p:sp>
        <p:sp>
          <p:nvSpPr>
            <p:cNvPr id="27" name="Freeform 26"/>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Submit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8" name="Freeform 27"/>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Award Setup</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9" name="Freeform 28"/>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Manage Project</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30" name="Freeform 29"/>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Closeout Project</a:t>
              </a:r>
              <a:endParaRPr lang="en-US" sz="2000" kern="1200" dirty="0">
                <a:ln w="0"/>
                <a:solidFill>
                  <a:schemeClr val="tx1"/>
                </a:solidFill>
                <a:effectLst>
                  <a:outerShdw blurRad="38100" dist="19050" dir="2700000" algn="tl" rotWithShape="0">
                    <a:schemeClr val="dk1">
                      <a:alpha val="40000"/>
                    </a:schemeClr>
                  </a:outerShdw>
                </a:effectLst>
              </a:endParaRPr>
            </a:p>
          </p:txBody>
        </p:sp>
      </p:grpSp>
    </p:spTree>
    <p:extLst>
      <p:ext uri="{BB962C8B-B14F-4D97-AF65-F5344CB8AC3E}">
        <p14:creationId xmlns:p14="http://schemas.microsoft.com/office/powerpoint/2010/main" val="14868941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t>Project Planning</a:t>
            </a:r>
            <a:endParaRPr lang="en-US" dirty="0"/>
          </a:p>
        </p:txBody>
      </p:sp>
      <p:sp>
        <p:nvSpPr>
          <p:cNvPr id="22" name="Content Placeholder 1"/>
          <p:cNvSpPr>
            <a:spLocks noGrp="1"/>
          </p:cNvSpPr>
          <p:nvPr>
            <p:ph idx="1"/>
          </p:nvPr>
        </p:nvSpPr>
        <p:spPr>
          <a:xfrm>
            <a:off x="828000" y="2030791"/>
            <a:ext cx="5665566" cy="3512241"/>
          </a:xfrm>
        </p:spPr>
        <p:txBody>
          <a:bodyPr/>
          <a:lstStyle/>
          <a:p>
            <a:pPr lvl="1"/>
            <a:r>
              <a:rPr lang="en-AU" sz="2400" dirty="0" smtClean="0"/>
              <a:t>Good planning won’t just help you win a grant it will also help you manage and acquit the grant.</a:t>
            </a:r>
          </a:p>
          <a:p>
            <a:pPr marL="457200" lvl="1" indent="0">
              <a:buNone/>
            </a:pPr>
            <a:endParaRPr lang="en-AU" sz="2400" dirty="0"/>
          </a:p>
        </p:txBody>
      </p:sp>
      <p:grpSp>
        <p:nvGrpSpPr>
          <p:cNvPr id="24" name="Group 23"/>
          <p:cNvGrpSpPr/>
          <p:nvPr/>
        </p:nvGrpSpPr>
        <p:grpSpPr>
          <a:xfrm>
            <a:off x="6652592" y="440058"/>
            <a:ext cx="1961322" cy="5903844"/>
            <a:chOff x="1524000" y="962183"/>
            <a:chExt cx="595877" cy="4497416"/>
          </a:xfrm>
        </p:grpSpPr>
        <p:sp>
          <p:nvSpPr>
            <p:cNvPr id="25" name="Freeform 24"/>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Find Funding</a:t>
              </a:r>
            </a:p>
          </p:txBody>
        </p:sp>
        <p:sp>
          <p:nvSpPr>
            <p:cNvPr id="26" name="Freeform 25"/>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Develop Proposal</a:t>
              </a:r>
            </a:p>
          </p:txBody>
        </p:sp>
        <p:sp>
          <p:nvSpPr>
            <p:cNvPr id="27" name="Freeform 26"/>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Submit Proposal</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8" name="Freeform 27"/>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Award Setup</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9" name="Freeform 28"/>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Manage Project</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30" name="Freeform 29"/>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Closeout Project</a:t>
              </a:r>
              <a:endParaRPr lang="en-US" sz="2000" kern="1200" dirty="0">
                <a:ln w="0"/>
                <a:solidFill>
                  <a:schemeClr val="tx1"/>
                </a:solidFill>
                <a:effectLst>
                  <a:outerShdw blurRad="38100" dist="19050" dir="2700000" algn="tl" rotWithShape="0">
                    <a:schemeClr val="dk1">
                      <a:alpha val="40000"/>
                    </a:schemeClr>
                  </a:outerShdw>
                </a:effectLst>
              </a:endParaRPr>
            </a:p>
          </p:txBody>
        </p:sp>
      </p:gr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8069" y="3170198"/>
            <a:ext cx="3518453" cy="2467046"/>
          </a:xfrm>
          <a:prstGeom prst="rect">
            <a:avLst/>
          </a:prstGeom>
        </p:spPr>
      </p:pic>
    </p:spTree>
    <p:extLst>
      <p:ext uri="{BB962C8B-B14F-4D97-AF65-F5344CB8AC3E}">
        <p14:creationId xmlns:p14="http://schemas.microsoft.com/office/powerpoint/2010/main" val="41775290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t>Submitting a Proposal</a:t>
            </a:r>
            <a:endParaRPr lang="en-US" dirty="0"/>
          </a:p>
        </p:txBody>
      </p:sp>
      <p:sp>
        <p:nvSpPr>
          <p:cNvPr id="22" name="Content Placeholder 1"/>
          <p:cNvSpPr>
            <a:spLocks noGrp="1"/>
          </p:cNvSpPr>
          <p:nvPr>
            <p:ph idx="1"/>
          </p:nvPr>
        </p:nvSpPr>
        <p:spPr>
          <a:xfrm>
            <a:off x="828000" y="2030791"/>
            <a:ext cx="5665566" cy="3512241"/>
          </a:xfrm>
        </p:spPr>
        <p:txBody>
          <a:bodyPr/>
          <a:lstStyle/>
          <a:p>
            <a:pPr lvl="1"/>
            <a:r>
              <a:rPr lang="en-AU" sz="2400" b="1" dirty="0"/>
              <a:t>Clear and concise</a:t>
            </a:r>
            <a:r>
              <a:rPr lang="en-AU" sz="2400" b="1" dirty="0" smtClean="0"/>
              <a:t>!</a:t>
            </a:r>
          </a:p>
          <a:p>
            <a:pPr lvl="1"/>
            <a:r>
              <a:rPr lang="en-AU" sz="2400" dirty="0"/>
              <a:t>Use similar language to the funder in their grant guidelines </a:t>
            </a:r>
            <a:r>
              <a:rPr lang="en-AU" sz="2400" dirty="0" smtClean="0"/>
              <a:t>document</a:t>
            </a:r>
            <a:endParaRPr lang="en-AU" sz="2400" dirty="0" smtClean="0"/>
          </a:p>
          <a:p>
            <a:pPr lvl="1"/>
            <a:r>
              <a:rPr lang="en-AU" sz="2400" dirty="0" smtClean="0"/>
              <a:t>Submit early</a:t>
            </a:r>
          </a:p>
          <a:p>
            <a:pPr lvl="1"/>
            <a:r>
              <a:rPr lang="en-AU" sz="2400" dirty="0" smtClean="0"/>
              <a:t>Save time by preparing answers ahead of time.</a:t>
            </a:r>
          </a:p>
          <a:p>
            <a:pPr lvl="2"/>
            <a:r>
              <a:rPr lang="en-AU" sz="2000" dirty="0" smtClean="0"/>
              <a:t>About your organisation</a:t>
            </a:r>
          </a:p>
          <a:p>
            <a:pPr lvl="2"/>
            <a:r>
              <a:rPr lang="en-AU" sz="2000" dirty="0" smtClean="0"/>
              <a:t>Information about the issue you want to </a:t>
            </a:r>
            <a:r>
              <a:rPr lang="en-AU" sz="2000" dirty="0" smtClean="0"/>
              <a:t>address</a:t>
            </a:r>
            <a:endParaRPr lang="en-AU" sz="2000" dirty="0" smtClean="0"/>
          </a:p>
        </p:txBody>
      </p:sp>
      <p:grpSp>
        <p:nvGrpSpPr>
          <p:cNvPr id="24" name="Group 23"/>
          <p:cNvGrpSpPr/>
          <p:nvPr/>
        </p:nvGrpSpPr>
        <p:grpSpPr>
          <a:xfrm>
            <a:off x="6652592" y="440058"/>
            <a:ext cx="1961322" cy="5903844"/>
            <a:chOff x="1524000" y="962183"/>
            <a:chExt cx="595877" cy="4497416"/>
          </a:xfrm>
        </p:grpSpPr>
        <p:sp>
          <p:nvSpPr>
            <p:cNvPr id="25" name="Freeform 24"/>
            <p:cNvSpPr/>
            <p:nvPr/>
          </p:nvSpPr>
          <p:spPr>
            <a:xfrm>
              <a:off x="1524000" y="962183"/>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Find Funding</a:t>
              </a:r>
            </a:p>
          </p:txBody>
        </p:sp>
        <p:sp>
          <p:nvSpPr>
            <p:cNvPr id="26" name="Freeform 25"/>
            <p:cNvSpPr/>
            <p:nvPr/>
          </p:nvSpPr>
          <p:spPr>
            <a:xfrm>
              <a:off x="1524000" y="1691416"/>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Develop Proposal</a:t>
              </a:r>
            </a:p>
          </p:txBody>
        </p:sp>
        <p:sp>
          <p:nvSpPr>
            <p:cNvPr id="27" name="Freeform 26"/>
            <p:cNvSpPr/>
            <p:nvPr/>
          </p:nvSpPr>
          <p:spPr>
            <a:xfrm>
              <a:off x="1524000" y="2420649"/>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algn="ctr" defTabSz="711200">
                <a:lnSpc>
                  <a:spcPct val="90000"/>
                </a:lnSpc>
                <a:spcBef>
                  <a:spcPct val="0"/>
                </a:spcBef>
                <a:spcAft>
                  <a:spcPct val="35000"/>
                </a:spcAft>
              </a:pPr>
              <a:r>
                <a:rPr lang="en-US" sz="2000" dirty="0">
                  <a:ln w="0"/>
                  <a:solidFill>
                    <a:schemeClr val="tx1"/>
                  </a:solidFill>
                  <a:effectLst>
                    <a:outerShdw blurRad="38100" dist="19050" dir="2700000" algn="tl" rotWithShape="0">
                      <a:schemeClr val="dk1">
                        <a:alpha val="40000"/>
                      </a:schemeClr>
                    </a:outerShdw>
                  </a:effectLst>
                </a:rPr>
                <a:t>Submit Proposal</a:t>
              </a:r>
            </a:p>
          </p:txBody>
        </p:sp>
        <p:sp>
          <p:nvSpPr>
            <p:cNvPr id="28" name="Freeform 27"/>
            <p:cNvSpPr/>
            <p:nvPr/>
          </p:nvSpPr>
          <p:spPr>
            <a:xfrm>
              <a:off x="1524000" y="3149881"/>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Award Setup</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29" name="Freeform 28"/>
            <p:cNvSpPr/>
            <p:nvPr/>
          </p:nvSpPr>
          <p:spPr>
            <a:xfrm>
              <a:off x="1524000" y="3879114"/>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Manage Project</a:t>
              </a:r>
              <a:endParaRPr lang="en-US" sz="2000" kern="1200" dirty="0">
                <a:ln w="0"/>
                <a:solidFill>
                  <a:schemeClr val="tx1"/>
                </a:solidFill>
                <a:effectLst>
                  <a:outerShdw blurRad="38100" dist="19050" dir="2700000" algn="tl" rotWithShape="0">
                    <a:schemeClr val="dk1">
                      <a:alpha val="40000"/>
                    </a:schemeClr>
                  </a:outerShdw>
                </a:effectLst>
              </a:endParaRPr>
            </a:p>
          </p:txBody>
        </p:sp>
        <p:sp>
          <p:nvSpPr>
            <p:cNvPr id="30" name="Freeform 29"/>
            <p:cNvSpPr/>
            <p:nvPr/>
          </p:nvSpPr>
          <p:spPr>
            <a:xfrm>
              <a:off x="1524000" y="4608347"/>
              <a:ext cx="595877" cy="851252"/>
            </a:xfrm>
            <a:custGeom>
              <a:avLst/>
              <a:gdLst>
                <a:gd name="connsiteX0" fmla="*/ 0 w 851251"/>
                <a:gd name="connsiteY0" fmla="*/ 0 h 595876"/>
                <a:gd name="connsiteX1" fmla="*/ 553313 w 851251"/>
                <a:gd name="connsiteY1" fmla="*/ 0 h 595876"/>
                <a:gd name="connsiteX2" fmla="*/ 851251 w 851251"/>
                <a:gd name="connsiteY2" fmla="*/ 297938 h 595876"/>
                <a:gd name="connsiteX3" fmla="*/ 553313 w 851251"/>
                <a:gd name="connsiteY3" fmla="*/ 595876 h 595876"/>
                <a:gd name="connsiteX4" fmla="*/ 0 w 851251"/>
                <a:gd name="connsiteY4" fmla="*/ 595876 h 595876"/>
                <a:gd name="connsiteX5" fmla="*/ 297938 w 851251"/>
                <a:gd name="connsiteY5" fmla="*/ 297938 h 595876"/>
                <a:gd name="connsiteX6" fmla="*/ 0 w 851251"/>
                <a:gd name="connsiteY6" fmla="*/ 0 h 59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251" h="595876">
                  <a:moveTo>
                    <a:pt x="851250" y="0"/>
                  </a:moveTo>
                  <a:lnTo>
                    <a:pt x="851250" y="387319"/>
                  </a:lnTo>
                  <a:lnTo>
                    <a:pt x="425626" y="595876"/>
                  </a:lnTo>
                  <a:lnTo>
                    <a:pt x="1" y="387319"/>
                  </a:lnTo>
                  <a:lnTo>
                    <a:pt x="1" y="0"/>
                  </a:lnTo>
                  <a:lnTo>
                    <a:pt x="425626" y="208557"/>
                  </a:lnTo>
                  <a:lnTo>
                    <a:pt x="851250" y="0"/>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1" tIns="308098" rIns="10160" bIns="308099" numCol="1" spcCol="1270" anchor="ctr" anchorCtr="0">
              <a:noAutofit/>
            </a:bodyPr>
            <a:lstStyle/>
            <a:p>
              <a:pPr lvl="0" algn="ctr" defTabSz="711200">
                <a:lnSpc>
                  <a:spcPct val="90000"/>
                </a:lnSpc>
                <a:spcBef>
                  <a:spcPct val="0"/>
                </a:spcBef>
                <a:spcAft>
                  <a:spcPct val="35000"/>
                </a:spcAft>
              </a:pPr>
              <a:r>
                <a:rPr lang="en-US" sz="2000" kern="1200" dirty="0" smtClean="0">
                  <a:ln w="0"/>
                  <a:solidFill>
                    <a:schemeClr val="tx1"/>
                  </a:solidFill>
                  <a:effectLst>
                    <a:outerShdw blurRad="38100" dist="19050" dir="2700000" algn="tl" rotWithShape="0">
                      <a:schemeClr val="dk1">
                        <a:alpha val="40000"/>
                      </a:schemeClr>
                    </a:outerShdw>
                  </a:effectLst>
                </a:rPr>
                <a:t>Closeout Project</a:t>
              </a:r>
              <a:endParaRPr lang="en-US" sz="2000" kern="1200" dirty="0">
                <a:ln w="0"/>
                <a:solidFill>
                  <a:schemeClr val="tx1"/>
                </a:solidFill>
                <a:effectLst>
                  <a:outerShdw blurRad="38100" dist="19050" dir="2700000" algn="tl" rotWithShape="0">
                    <a:schemeClr val="dk1">
                      <a:alpha val="40000"/>
                    </a:schemeClr>
                  </a:outerShdw>
                </a:effectLst>
              </a:endParaRPr>
            </a:p>
          </p:txBody>
        </p:sp>
      </p:grpSp>
    </p:spTree>
    <p:extLst>
      <p:ext uri="{BB962C8B-B14F-4D97-AF65-F5344CB8AC3E}">
        <p14:creationId xmlns:p14="http://schemas.microsoft.com/office/powerpoint/2010/main" val="8939625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2498</TotalTime>
  <Words>613</Words>
  <Application>Microsoft Office PowerPoint</Application>
  <PresentationFormat>On-screen Show (4:3)</PresentationFormat>
  <Paragraphs>149</Paragraphs>
  <Slides>13</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Grant Funding When, why, and how to secure funding</vt:lpstr>
      <vt:lpstr>Finding Funding</vt:lpstr>
      <vt:lpstr>Finding Funding</vt:lpstr>
      <vt:lpstr>Finding Funding</vt:lpstr>
      <vt:lpstr>Partnership</vt:lpstr>
      <vt:lpstr>Is it worth applying?</vt:lpstr>
      <vt:lpstr>Developing a Proposal</vt:lpstr>
      <vt:lpstr>Project Planning</vt:lpstr>
      <vt:lpstr>Submitting a Proposal</vt:lpstr>
      <vt:lpstr>Setup/manage project</vt:lpstr>
      <vt:lpstr>Closing out a project</vt:lpstr>
      <vt:lpstr>Thanks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Brad  Welsh</dc:creator>
  <cp:lastModifiedBy>Allen Hortop</cp:lastModifiedBy>
  <cp:revision>91</cp:revision>
  <dcterms:created xsi:type="dcterms:W3CDTF">2013-04-08T04:16:40Z</dcterms:created>
  <dcterms:modified xsi:type="dcterms:W3CDTF">2020-11-24T05:55:16Z</dcterms:modified>
</cp:coreProperties>
</file>